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56" r:id="rId3"/>
    <p:sldId id="273" r:id="rId4"/>
    <p:sldId id="257" r:id="rId5"/>
    <p:sldId id="260" r:id="rId6"/>
    <p:sldId id="271" r:id="rId7"/>
    <p:sldId id="259" r:id="rId8"/>
    <p:sldId id="265" r:id="rId9"/>
    <p:sldId id="270" r:id="rId10"/>
    <p:sldId id="261" r:id="rId11"/>
    <p:sldId id="264" r:id="rId12"/>
    <p:sldId id="266" r:id="rId13"/>
    <p:sldId id="258" r:id="rId14"/>
    <p:sldId id="262" r:id="rId15"/>
    <p:sldId id="263" r:id="rId16"/>
  </p:sldIdLst>
  <p:sldSz cx="9144000" cy="5143500" type="screen16x9"/>
  <p:notesSz cx="6858000" cy="9144000"/>
  <p:defaultText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0606"/>
    <a:srgbClr val="000000"/>
    <a:srgbClr val="404040"/>
    <a:srgbClr val="BFBFB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71" autoAdjust="0"/>
    <p:restoredTop sz="93959" autoAdjust="0"/>
  </p:normalViewPr>
  <p:slideViewPr>
    <p:cSldViewPr>
      <p:cViewPr>
        <p:scale>
          <a:sx n="100" d="100"/>
          <a:sy n="100" d="100"/>
        </p:scale>
        <p:origin x="-594" y="-15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hlavičky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k-SK" dirty="0"/>
          </a:p>
        </p:txBody>
      </p:sp>
      <p:sp>
        <p:nvSpPr>
          <p:cNvPr id="3" name="Zástupný symbol dátum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7BABF7-0521-4687-9D2B-807B4AABA4E6}" type="datetimeFigureOut">
              <a:rPr lang="sk-SK" smtClean="0"/>
              <a:pPr/>
              <a:t>8. 6. 2012</a:t>
            </a:fld>
            <a:endParaRPr lang="sk-SK" dirty="0"/>
          </a:p>
        </p:txBody>
      </p:sp>
      <p:sp>
        <p:nvSpPr>
          <p:cNvPr id="4" name="Zástupný symbol obrazu snímky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k-SK" dirty="0"/>
          </a:p>
        </p:txBody>
      </p:sp>
      <p:sp>
        <p:nvSpPr>
          <p:cNvPr id="5" name="Zástupný symbol poznámo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6" name="Zástupný symbol päty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k-SK" dirty="0"/>
          </a:p>
        </p:txBody>
      </p:sp>
      <p:sp>
        <p:nvSpPr>
          <p:cNvPr id="7" name="Zástupný symbol čísla snímky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D1DA62-001F-4525-B5C7-5BA4A19F932D}" type="slidenum">
              <a:rPr lang="sk-SK" smtClean="0"/>
              <a:pPr/>
              <a:t>‹#›</a:t>
            </a:fld>
            <a:endParaRPr lang="sk-SK"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a:bodyPr>
          <a:lstStyle/>
          <a:p>
            <a:r>
              <a:rPr lang="sk-SK" dirty="0" smtClean="0"/>
              <a:t>TrollEdit  (názov odvodený od spoločnosti </a:t>
            </a:r>
            <a:r>
              <a:rPr lang="sk-SK" dirty="0" err="1" smtClean="0"/>
              <a:t>TrollTech</a:t>
            </a:r>
            <a:r>
              <a:rPr lang="sk-SK" dirty="0" smtClean="0"/>
              <a:t>,  ktorá  vyvíjala  </a:t>
            </a:r>
            <a:r>
              <a:rPr lang="sk-SK" dirty="0" err="1" smtClean="0"/>
              <a:t>Qt</a:t>
            </a:r>
            <a:r>
              <a:rPr lang="sk-SK" dirty="0" smtClean="0"/>
              <a:t> )</a:t>
            </a:r>
          </a:p>
          <a:p>
            <a:r>
              <a:rPr lang="sk-SK" dirty="0" smtClean="0"/>
              <a:t>...</a:t>
            </a:r>
          </a:p>
          <a:p>
            <a:endParaRPr lang="sk-SK" dirty="0"/>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1</a:t>
            </a:fld>
            <a:endParaRPr lang="sk-SK"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a:bodyPr>
          <a:lstStyle/>
          <a:p>
            <a:pPr>
              <a:buFont typeface="Arial" pitchFamily="34" charset="0"/>
              <a:buChar char="•"/>
            </a:pPr>
            <a:r>
              <a:rPr lang="sk-SK" sz="1200" dirty="0" smtClean="0">
                <a:latin typeface="Arial" pitchFamily="34" charset="0"/>
                <a:cs typeface="Arial" pitchFamily="34" charset="0"/>
              </a:rPr>
              <a:t>Modernejšie používateľské prostredie</a:t>
            </a:r>
          </a:p>
          <a:p>
            <a:pPr>
              <a:buFont typeface="Arial" pitchFamily="34" charset="0"/>
              <a:buChar char="•"/>
            </a:pPr>
            <a:endParaRPr lang="sk-SK" sz="1100" dirty="0" smtClean="0">
              <a:latin typeface="Arial" pitchFamily="34" charset="0"/>
              <a:cs typeface="Arial" pitchFamily="34" charset="0"/>
            </a:endParaRPr>
          </a:p>
          <a:p>
            <a:pPr>
              <a:buFont typeface="Arial" pitchFamily="34" charset="0"/>
              <a:buChar char="•"/>
            </a:pPr>
            <a:r>
              <a:rPr lang="sk-SK" sz="1200" dirty="0" smtClean="0">
                <a:latin typeface="Arial" pitchFamily="34" charset="0"/>
                <a:cs typeface="Arial" pitchFamily="34" charset="0"/>
              </a:rPr>
              <a:t> Práca s editorom založená na dvoch módoch (textový a grafický)</a:t>
            </a:r>
          </a:p>
          <a:p>
            <a:endParaRPr lang="sk-SK" sz="1100" dirty="0" smtClean="0">
              <a:latin typeface="Arial" pitchFamily="34" charset="0"/>
              <a:cs typeface="Arial" pitchFamily="34" charset="0"/>
            </a:endParaRPr>
          </a:p>
          <a:p>
            <a:pPr>
              <a:buFont typeface="Arial" pitchFamily="34" charset="0"/>
              <a:buChar char="•"/>
            </a:pPr>
            <a:r>
              <a:rPr lang="sk-SK" sz="1200" dirty="0" smtClean="0">
                <a:latin typeface="Arial" pitchFamily="34" charset="0"/>
                <a:cs typeface="Arial" pitchFamily="34" charset="0"/>
              </a:rPr>
              <a:t> Prenesenie spracovania AST stromu na stranu </a:t>
            </a:r>
            <a:r>
              <a:rPr lang="sk-SK" sz="1200" dirty="0" err="1" smtClean="0">
                <a:latin typeface="Arial" pitchFamily="34" charset="0"/>
                <a:cs typeface="Arial" pitchFamily="34" charset="0"/>
              </a:rPr>
              <a:t>Lua</a:t>
            </a:r>
            <a:endParaRPr lang="sk-SK" sz="1200" dirty="0" smtClean="0">
              <a:latin typeface="Arial" pitchFamily="34" charset="0"/>
              <a:cs typeface="Arial" pitchFamily="34" charset="0"/>
            </a:endParaRPr>
          </a:p>
          <a:p>
            <a:endParaRPr lang="sk-SK" sz="1200" dirty="0" smtClean="0">
              <a:latin typeface="Arial" pitchFamily="34" charset="0"/>
              <a:cs typeface="Arial" pitchFamily="34" charset="0"/>
            </a:endParaRPr>
          </a:p>
          <a:p>
            <a:pPr>
              <a:buFont typeface="Arial" pitchFamily="34" charset="0"/>
              <a:buChar char="•"/>
            </a:pPr>
            <a:r>
              <a:rPr lang="sk-SK" sz="1200" dirty="0" smtClean="0">
                <a:latin typeface="Arial" pitchFamily="34" charset="0"/>
                <a:cs typeface="Arial" pitchFamily="34" charset="0"/>
              </a:rPr>
              <a:t> Doplnenie editora o ďalšie špecifikované funkcionality</a:t>
            </a:r>
            <a:endParaRPr lang="sk-SK" sz="2000" dirty="0" smtClean="0">
              <a:latin typeface="Arial" pitchFamily="34" charset="0"/>
              <a:cs typeface="Arial" pitchFamily="34" charset="0"/>
            </a:endParaRPr>
          </a:p>
          <a:p>
            <a:pPr>
              <a:lnSpc>
                <a:spcPct val="200000"/>
              </a:lnSpc>
              <a:buFont typeface="Arial" pitchFamily="34" charset="0"/>
              <a:buChar char="•"/>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buFont typeface="Arial" pitchFamily="34" charset="0"/>
              <a:buChar char="•"/>
            </a:pPr>
            <a:r>
              <a:rPr lang="sk-SK" sz="1200" dirty="0" smtClean="0">
                <a:latin typeface="Arial" pitchFamily="34" charset="0"/>
                <a:cs typeface="Arial" pitchFamily="34" charset="0"/>
              </a:rPr>
              <a:t> Zabudovanie pokročilej práce s textom – </a:t>
            </a:r>
            <a:r>
              <a:rPr lang="sk-SK" sz="1200" dirty="0" err="1" smtClean="0">
                <a:latin typeface="Arial" pitchFamily="34" charset="0"/>
                <a:cs typeface="Arial" pitchFamily="34" charset="0"/>
              </a:rPr>
              <a:t>Undo</a:t>
            </a:r>
            <a:r>
              <a:rPr lang="sk-SK" sz="1200" dirty="0" smtClean="0">
                <a:latin typeface="Arial" pitchFamily="34" charset="0"/>
                <a:cs typeface="Arial" pitchFamily="34" charset="0"/>
              </a:rPr>
              <a:t>, </a:t>
            </a:r>
            <a:r>
              <a:rPr lang="sk-SK" sz="1200" dirty="0" err="1" smtClean="0">
                <a:latin typeface="Arial" pitchFamily="34" charset="0"/>
                <a:cs typeface="Arial" pitchFamily="34" charset="0"/>
              </a:rPr>
              <a:t>Redo</a:t>
            </a:r>
            <a:r>
              <a:rPr lang="sk-SK" sz="1200" dirty="0" smtClean="0">
                <a:latin typeface="Arial" pitchFamily="34" charset="0"/>
                <a:cs typeface="Arial" pitchFamily="34" charset="0"/>
              </a:rPr>
              <a:t>, </a:t>
            </a:r>
            <a:r>
              <a:rPr lang="sk-SK" sz="1200" dirty="0" err="1" smtClean="0">
                <a:latin typeface="Arial" pitchFamily="34" charset="0"/>
                <a:cs typeface="Arial" pitchFamily="34" charset="0"/>
              </a:rPr>
              <a:t>Copy</a:t>
            </a:r>
            <a:r>
              <a:rPr lang="sk-SK" sz="1200" dirty="0" smtClean="0">
                <a:latin typeface="Arial" pitchFamily="34" charset="0"/>
                <a:cs typeface="Arial" pitchFamily="34" charset="0"/>
              </a:rPr>
              <a:t>/Paste </a:t>
            </a:r>
            <a:r>
              <a:rPr lang="sk-SK" sz="1200" dirty="0" err="1" smtClean="0">
                <a:latin typeface="Arial" pitchFamily="34" charset="0"/>
                <a:cs typeface="Arial" pitchFamily="34" charset="0"/>
              </a:rPr>
              <a:t>etc</a:t>
            </a:r>
            <a:r>
              <a:rPr lang="sk-SK" sz="1200" dirty="0" smtClean="0">
                <a:latin typeface="Arial" pitchFamily="34" charset="0"/>
                <a:cs typeface="Arial" pitchFamily="34" charset="0"/>
              </a:rPr>
              <a:t>.</a:t>
            </a:r>
          </a:p>
          <a:p>
            <a:pPr>
              <a:buFont typeface="Arial" pitchFamily="34" charset="0"/>
              <a:buChar char="•"/>
            </a:pPr>
            <a:endParaRPr lang="sk-SK" sz="1100" dirty="0" smtClean="0">
              <a:latin typeface="Arial" pitchFamily="34" charset="0"/>
              <a:cs typeface="Arial" pitchFamily="34" charset="0"/>
            </a:endParaRPr>
          </a:p>
          <a:p>
            <a:pPr>
              <a:buFont typeface="Arial" pitchFamily="34" charset="0"/>
              <a:buChar char="•"/>
            </a:pPr>
            <a:r>
              <a:rPr lang="sk-SK" sz="1200" dirty="0" smtClean="0">
                <a:latin typeface="Arial" pitchFamily="34" charset="0"/>
                <a:cs typeface="Arial" pitchFamily="34" charset="0"/>
              </a:rPr>
              <a:t> Zabudovanie a vytvorenie vlastných </a:t>
            </a:r>
            <a:r>
              <a:rPr lang="sk-SK" sz="1200" dirty="0" err="1" smtClean="0">
                <a:latin typeface="Arial" pitchFamily="34" charset="0"/>
                <a:cs typeface="Arial" pitchFamily="34" charset="0"/>
              </a:rPr>
              <a:t>Shortcuts</a:t>
            </a:r>
            <a:endParaRPr lang="sk-SK" sz="1200" dirty="0" smtClean="0">
              <a:latin typeface="Arial" pitchFamily="34" charset="0"/>
              <a:cs typeface="Arial" pitchFamily="34" charset="0"/>
            </a:endParaRPr>
          </a:p>
          <a:p>
            <a:pPr>
              <a:lnSpc>
                <a:spcPct val="200000"/>
              </a:lnSpc>
              <a:buFont typeface="Arial" pitchFamily="34" charset="0"/>
              <a:buChar char="•"/>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200000"/>
              </a:lnSpc>
              <a:buFont typeface="Arial" pitchFamily="34" charset="0"/>
              <a:buChar char="•"/>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200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Zabudovanie </a:t>
            </a:r>
            <a:r>
              <a:rPr lang="sk-SK" sz="1200" kern="0" dirty="0" err="1"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Shortcuts</a:t>
            </a: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 rozšírenie existujúcich skratiek </a:t>
            </a:r>
          </a:p>
          <a:p>
            <a:pPr>
              <a:lnSpc>
                <a:spcPct val="200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Úprava editora za použitia CSS štýlov</a:t>
            </a:r>
            <a:endParaRPr lang="sk-SK" dirty="0" smtClean="0"/>
          </a:p>
          <a:p>
            <a:pPr>
              <a:buFont typeface="Arial" pitchFamily="34" charset="0"/>
              <a:buChar char="•"/>
            </a:pPr>
            <a:r>
              <a:rPr lang="pl-PL"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Držanie AST stromu na strane Lua – dopytovanie na strom z Qt</a:t>
            </a:r>
          </a:p>
          <a:p>
            <a:pPr>
              <a:buFont typeface="Arial" pitchFamily="34" charset="0"/>
              <a:buChar char="•"/>
            </a:pPr>
            <a:endParaRPr lang="pl-PL"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buFont typeface="Arial" pitchFamily="34" charset="0"/>
              <a:buNone/>
            </a:pPr>
            <a:r>
              <a:rPr lang="sk-SK" dirty="0" smtClean="0"/>
              <a:t>V súčasnom stave editora je implementovaná zakladaná funkcionalita, ktorú sa  postupne snažíme </a:t>
            </a:r>
          </a:p>
          <a:p>
            <a:pPr>
              <a:buFont typeface="Arial" pitchFamily="34" charset="0"/>
              <a:buNone/>
            </a:pPr>
            <a:r>
              <a:rPr lang="sk-SK" dirty="0" smtClean="0"/>
              <a:t>zefektívniť. V súčasnej verzie  projektu  experimentujeme </a:t>
            </a:r>
            <a:endParaRPr lang="sk-SK" dirty="0"/>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11</a:t>
            </a:fld>
            <a:endParaRPr lang="sk-SK"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a:bodyPr>
          <a:lstStyle/>
          <a:p>
            <a:r>
              <a:rPr lang="sk-SK" dirty="0" smtClean="0"/>
              <a:t> </a:t>
            </a:r>
            <a:endParaRPr lang="sk-SK" dirty="0"/>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14</a:t>
            </a:fld>
            <a:endParaRPr lang="sk-SK"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a:bodyPr>
          <a:lstStyle/>
          <a:p>
            <a:r>
              <a:rPr lang="sk-SK" dirty="0" smtClean="0"/>
              <a:t> kedy vznikol projekt,</a:t>
            </a:r>
            <a:r>
              <a:rPr lang="sk-SK" baseline="0" dirty="0" smtClean="0"/>
              <a:t> a kto na </a:t>
            </a:r>
            <a:r>
              <a:rPr lang="sk-SK" baseline="0" dirty="0" err="1" smtClean="0"/>
              <a:t>nom</a:t>
            </a:r>
            <a:r>
              <a:rPr lang="sk-SK" baseline="0" dirty="0" smtClean="0"/>
              <a:t> pracoval ...</a:t>
            </a:r>
            <a:endParaRPr lang="sk-SK" dirty="0"/>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3</a:t>
            </a:fld>
            <a:endParaRPr lang="sk-SK"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fontScale="85000" lnSpcReduction="10000"/>
          </a:bodyPr>
          <a:lstStyle/>
          <a:p>
            <a:r>
              <a:rPr lang="sk-SK" sz="900" b="1" kern="1200" cap="small" dirty="0" smtClean="0">
                <a:solidFill>
                  <a:schemeClr val="tx1"/>
                </a:solidFill>
                <a:latin typeface="+mn-lt"/>
                <a:ea typeface="+mn-ea"/>
                <a:cs typeface="+mn-cs"/>
              </a:rPr>
              <a:t>O čom je náš projekt?</a:t>
            </a:r>
            <a:r>
              <a:rPr lang="sk-SK" sz="900" b="1" kern="1200" dirty="0" smtClean="0">
                <a:solidFill>
                  <a:schemeClr val="tx1"/>
                </a:solidFill>
                <a:latin typeface="+mn-lt"/>
                <a:ea typeface="+mn-ea"/>
                <a:cs typeface="+mn-cs"/>
              </a:rPr>
              <a:t> </a:t>
            </a:r>
            <a:endParaRPr lang="sk-SK" sz="900" kern="1200" dirty="0" smtClean="0">
              <a:solidFill>
                <a:schemeClr val="tx1"/>
              </a:solidFill>
              <a:latin typeface="+mn-lt"/>
              <a:ea typeface="+mn-ea"/>
              <a:cs typeface="+mn-cs"/>
            </a:endParaRPr>
          </a:p>
          <a:p>
            <a:r>
              <a:rPr lang="sk-SK" sz="900" kern="1200" dirty="0" smtClean="0">
                <a:solidFill>
                  <a:schemeClr val="tx1"/>
                </a:solidFill>
                <a:latin typeface="+mn-lt"/>
                <a:ea typeface="+mn-ea"/>
                <a:cs typeface="+mn-cs"/>
              </a:rPr>
              <a:t>Každý z nás používa textový editor pravidelne pri tvorbe zdrojového kódu programov či na iné úpravy textových súborov. Súčasné dostupné </a:t>
            </a:r>
            <a:r>
              <a:rPr lang="sk-SK" sz="800" kern="1200" dirty="0" smtClean="0">
                <a:solidFill>
                  <a:schemeClr val="tx1"/>
                </a:solidFill>
                <a:latin typeface="+mn-lt"/>
                <a:ea typeface="+mn-ea"/>
                <a:cs typeface="+mn-cs"/>
              </a:rPr>
              <a:t>editory </a:t>
            </a:r>
            <a:r>
              <a:rPr lang="sk-SK" sz="900" kern="1200" dirty="0" smtClean="0">
                <a:solidFill>
                  <a:schemeClr val="tx1"/>
                </a:solidFill>
                <a:latin typeface="+mn-lt"/>
                <a:ea typeface="+mn-ea"/>
                <a:cs typeface="+mn-cs"/>
              </a:rPr>
              <a:t>zdrojových kódov obvykle nevyužívajú žiadne grafické obohatenia textu okrem jednoduchého zvýraznenia syntaxe farbou </a:t>
            </a:r>
            <a:r>
              <a:rPr lang="en-US" sz="1200" kern="1200" dirty="0" smtClean="0">
                <a:solidFill>
                  <a:schemeClr val="tx1"/>
                </a:solidFill>
                <a:latin typeface="+mn-lt"/>
                <a:ea typeface="+mn-ea"/>
                <a:cs typeface="+mn-cs"/>
              </a:rPr>
              <a:t>highlighting</a:t>
            </a:r>
            <a:r>
              <a:rPr lang="sk-SK" sz="1200" kern="1200" dirty="0" smtClean="0">
                <a:solidFill>
                  <a:schemeClr val="tx1"/>
                </a:solidFill>
                <a:latin typeface="+mn-lt"/>
                <a:ea typeface="+mn-ea"/>
                <a:cs typeface="+mn-cs"/>
              </a:rPr>
              <a:t>. </a:t>
            </a:r>
            <a:r>
              <a:rPr lang="sk-SK" sz="900" kern="1200" dirty="0" smtClean="0">
                <a:solidFill>
                  <a:schemeClr val="tx1"/>
                </a:solidFill>
                <a:latin typeface="+mn-lt"/>
                <a:ea typeface="+mn-ea"/>
                <a:cs typeface="+mn-cs"/>
              </a:rPr>
              <a:t>, čo je veľká škoda vzhľadom na to, že práve obohatenie editorov o grafické prvky by mohlo nielen sprehľadniť zdrojový kód, ale aj zjednodušiť a zefektívniť jeho tvorbu, údržbu a prezentáciu, a taktiež priniesť možnosť nového pohľadu na integráciu dokumentácie so zdrojovým kódom. Tento dôvod nás motivoval k vytvoreniu niečoho, čo dosiaľ neexistuje a čo by mohlo priniesť nový inovatívny prístup do vybranej oblasti.</a:t>
            </a:r>
          </a:p>
          <a:p>
            <a:endParaRPr lang="sk-SK" sz="900" kern="1200" dirty="0" smtClean="0">
              <a:solidFill>
                <a:schemeClr val="tx1"/>
              </a:solidFill>
              <a:latin typeface="+mn-lt"/>
              <a:ea typeface="+mn-ea"/>
              <a:cs typeface="+mn-cs"/>
            </a:endParaRPr>
          </a:p>
          <a:p>
            <a:r>
              <a:rPr lang="sk-SK" sz="900" dirty="0" smtClean="0">
                <a:latin typeface="Arial" pitchFamily="34" charset="0"/>
                <a:cs typeface="Arial" pitchFamily="34" charset="0"/>
              </a:rPr>
              <a:t>Našim zameraním je rozšírenie stávajúcej funkcionality editora  do podoby vhodnej pre reálne nasadenie editora do praxe</a:t>
            </a:r>
            <a:endParaRPr lang="sk-SK" sz="900" kern="1200" dirty="0" smtClean="0">
              <a:solidFill>
                <a:schemeClr val="tx1"/>
              </a:solidFill>
              <a:latin typeface="+mn-lt"/>
              <a:ea typeface="+mn-ea"/>
              <a:cs typeface="+mn-cs"/>
            </a:endParaRPr>
          </a:p>
          <a:p>
            <a:pPr>
              <a:lnSpc>
                <a:spcPct val="200000"/>
              </a:lnSpc>
              <a:buFont typeface="Arial" pitchFamily="34" charset="0"/>
              <a:buChar char="•"/>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200000"/>
              </a:lnSpc>
              <a:buFont typeface="Arial" pitchFamily="34" charset="0"/>
              <a:buNone/>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výsledkom nemá byť vývojové prostredie poskytujúce obrovské množstvo funkcií, ale jednoduchý editor ilustrujúci výhody zaobalenia logických blokov textu do grafických prvkov</a:t>
            </a:r>
          </a:p>
          <a:p>
            <a:pPr>
              <a:lnSpc>
                <a:spcPct val="200000"/>
              </a:lnSpc>
              <a:buFont typeface="Arial" pitchFamily="34" charset="0"/>
              <a:buNone/>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200000"/>
              </a:lnSpc>
              <a:buFont typeface="Arial" pitchFamily="34" charset="0"/>
              <a:buNone/>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Chceme tiež poukázať na dosiaľ málo preskúmané možnosti využitia vizuálnych elementov pri písaní programov (mimo vizuálneho programovania)</a:t>
            </a:r>
          </a:p>
          <a:p>
            <a:pPr>
              <a:lnSpc>
                <a:spcPct val="200000"/>
              </a:lnSpc>
              <a:buFont typeface="Arial" pitchFamily="34" charset="0"/>
              <a:buNone/>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200000"/>
              </a:lnSpc>
              <a:buFont typeface="Arial" pitchFamily="34" charset="0"/>
              <a:buNone/>
              <a:defRPr/>
            </a:pPr>
            <a:r>
              <a:rPr lang="sk-SK" dirty="0" smtClean="0"/>
              <a:t>Je dôležité nemýliť si náš editor s vizuálnym programovaním typu </a:t>
            </a:r>
            <a:r>
              <a:rPr lang="sk-SK" dirty="0" err="1" smtClean="0"/>
              <a:t>Simulink</a:t>
            </a:r>
            <a:r>
              <a:rPr lang="sk-SK" dirty="0" smtClean="0"/>
              <a:t> v </a:t>
            </a:r>
            <a:r>
              <a:rPr lang="sk-SK" dirty="0" err="1" smtClean="0"/>
              <a:t>Matlabe</a:t>
            </a:r>
            <a:r>
              <a:rPr lang="sk-SK" dirty="0" smtClean="0"/>
              <a:t>. Nejde </a:t>
            </a:r>
          </a:p>
          <a:p>
            <a:pPr>
              <a:lnSpc>
                <a:spcPct val="200000"/>
              </a:lnSpc>
              <a:buFont typeface="Arial" pitchFamily="34" charset="0"/>
              <a:buNone/>
              <a:defRPr/>
            </a:pPr>
            <a:r>
              <a:rPr lang="sk-SK" dirty="0" smtClean="0"/>
              <a:t>o programovanie pomocou grafických elementov, ale o sprehľadnenie a umožnenie iného pohľadu na zdrojový kód. </a:t>
            </a:r>
          </a:p>
          <a:p>
            <a:pPr>
              <a:lnSpc>
                <a:spcPct val="200000"/>
              </a:lnSpc>
              <a:buFont typeface="Arial" pitchFamily="34" charset="0"/>
              <a:buNone/>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200000"/>
              </a:lnSpc>
              <a:buFont typeface="Arial" pitchFamily="34" charset="0"/>
              <a:buNone/>
              <a:defRPr/>
            </a:pPr>
            <a:r>
              <a:rPr lang="sk-SK" dirty="0" smtClean="0"/>
              <a:t>Za významnú tiež považujeme podporu hlavnej myšlienky </a:t>
            </a:r>
            <a:r>
              <a:rPr lang="sk-SK" dirty="0" err="1" smtClean="0"/>
              <a:t>literate</a:t>
            </a:r>
            <a:r>
              <a:rPr lang="sk-SK" dirty="0" smtClean="0"/>
              <a:t> </a:t>
            </a:r>
            <a:r>
              <a:rPr lang="sk-SK" dirty="0" err="1" smtClean="0"/>
              <a:t>programming-u</a:t>
            </a:r>
            <a:r>
              <a:rPr lang="sk-SK" dirty="0" smtClean="0"/>
              <a:t>, že kód </a:t>
            </a:r>
          </a:p>
          <a:p>
            <a:pPr>
              <a:lnSpc>
                <a:spcPct val="200000"/>
              </a:lnSpc>
              <a:buFont typeface="Arial" pitchFamily="34" charset="0"/>
              <a:buNone/>
              <a:defRPr/>
            </a:pPr>
            <a:r>
              <a:rPr lang="sk-SK" dirty="0" smtClean="0"/>
              <a:t>samotný  je  dokumentáciou,  toto  nepodporuje  žiadny  z dostupných  editorov.  Bude umožňovať vkladanie obrázkov (najčastejšie asi UML diagramy) priamo do okna zdrojového kódu</a:t>
            </a: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200000"/>
              </a:lnSpc>
              <a:buFont typeface="Arial" pitchFamily="34" charset="0"/>
              <a:buNone/>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200000"/>
              </a:lnSpc>
              <a:buFont typeface="Arial" pitchFamily="34" charset="0"/>
              <a:buNone/>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Pre tvorbu zdrojových kódov existuje množstvo editorov. Veľa z nich podporuje skrývanie častí kódu </a:t>
            </a:r>
          </a:p>
          <a:p>
            <a:pPr>
              <a:lnSpc>
                <a:spcPct val="200000"/>
              </a:lnSpc>
              <a:buFont typeface="Arial" pitchFamily="34" charset="0"/>
              <a:buNone/>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(napríklad funkcií), dokonca </a:t>
            </a:r>
            <a:r>
              <a:rPr lang="sk-SK" sz="1200" kern="0" dirty="0" err="1"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Notepad</a:t>
            </a: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poskytuje možnosť vytvorenia vlastného bloku kódu, ktorý </a:t>
            </a:r>
          </a:p>
          <a:p>
            <a:pPr>
              <a:lnSpc>
                <a:spcPct val="200000"/>
              </a:lnSpc>
              <a:buFont typeface="Arial" pitchFamily="34" charset="0"/>
              <a:buNone/>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bude možné skryť. Žiadny z editorov však plne nevyužíva možnosti, ktoré poskytuje sémantická </a:t>
            </a:r>
          </a:p>
          <a:p>
            <a:pPr>
              <a:lnSpc>
                <a:spcPct val="200000"/>
              </a:lnSpc>
              <a:buFont typeface="Arial" pitchFamily="34" charset="0"/>
              <a:buNone/>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a syntaktická analýza. </a:t>
            </a:r>
          </a:p>
          <a:p>
            <a:pPr>
              <a:lnSpc>
                <a:spcPct val="200000"/>
              </a:lnSpc>
              <a:buFont typeface="Arial" pitchFamily="34" charset="0"/>
              <a:buNone/>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200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Ciele projektu </a:t>
            </a:r>
          </a:p>
          <a:p>
            <a:pPr>
              <a:lnSpc>
                <a:spcPct val="200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Plne sa sústrediť na rozšírenie problematických častí editora</a:t>
            </a:r>
          </a:p>
          <a:p>
            <a:pPr>
              <a:lnSpc>
                <a:spcPct val="200000"/>
              </a:lnSpc>
              <a:buFont typeface="Arial" pitchFamily="34" charset="0"/>
              <a:buChar char="•"/>
              <a:defRPr/>
            </a:pPr>
            <a:r>
              <a:rPr kumimoji="0" lang="en-US" sz="1200" u="none" strike="noStrike" kern="0" cap="none" normalizeH="0" baseline="0" noProof="0" dirty="0" smtClean="0">
                <a:ln w="18415" cmpd="sng">
                  <a:noFill/>
                  <a:prstDash val="solid"/>
                </a:ln>
                <a:solidFill>
                  <a:srgbClr val="FFFFFF"/>
                </a:solidFill>
                <a:effectLst>
                  <a:outerShdw blurRad="50800" dist="38100" dir="2700000" algn="tl" rotWithShape="0">
                    <a:prstClr val="black">
                      <a:alpha val="40000"/>
                    </a:prstClr>
                  </a:outerShdw>
                </a:effectLst>
                <a:uLnTx/>
                <a:uFillTx/>
                <a:latin typeface="Times New Roman" pitchFamily="18" charset="0"/>
                <a:cs typeface="Times New Roman" pitchFamily="18" charset="0"/>
              </a:rPr>
              <a:t> </a:t>
            </a: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D</a:t>
            </a:r>
            <a:r>
              <a:rPr kumimoji="0" lang="sk-SK" sz="1200" u="none" strike="noStrike" kern="0" cap="none" normalizeH="0" baseline="0" noProof="0" dirty="0" err="1" smtClean="0">
                <a:ln w="18415" cmpd="sng">
                  <a:noFill/>
                  <a:prstDash val="solid"/>
                </a:ln>
                <a:solidFill>
                  <a:srgbClr val="FFFFFF"/>
                </a:solidFill>
                <a:effectLst>
                  <a:outerShdw blurRad="50800" dist="38100" dir="2700000" algn="tl" rotWithShape="0">
                    <a:prstClr val="black">
                      <a:alpha val="40000"/>
                    </a:prstClr>
                  </a:outerShdw>
                </a:effectLst>
                <a:uLnTx/>
                <a:uFillTx/>
                <a:latin typeface="Times New Roman" pitchFamily="18" charset="0"/>
                <a:cs typeface="Times New Roman" pitchFamily="18" charset="0"/>
              </a:rPr>
              <a:t>oplnenie</a:t>
            </a:r>
            <a:r>
              <a:rPr kumimoji="0" lang="sk-SK" sz="1200" u="none" strike="noStrike" kern="0" cap="none" normalizeH="0" baseline="0" noProof="0" dirty="0" smtClean="0">
                <a:ln w="18415" cmpd="sng">
                  <a:noFill/>
                  <a:prstDash val="solid"/>
                </a:ln>
                <a:solidFill>
                  <a:srgbClr val="FFFFFF"/>
                </a:solidFill>
                <a:effectLst>
                  <a:outerShdw blurRad="50800" dist="38100" dir="2700000" algn="tl" rotWithShape="0">
                    <a:prstClr val="black">
                      <a:alpha val="40000"/>
                    </a:prstClr>
                  </a:outerShdw>
                </a:effectLst>
                <a:uLnTx/>
                <a:uFillTx/>
                <a:latin typeface="Times New Roman" pitchFamily="18" charset="0"/>
                <a:cs typeface="Times New Roman" pitchFamily="18" charset="0"/>
              </a:rPr>
              <a:t> editora o ďalšie</a:t>
            </a:r>
            <a:r>
              <a:rPr kumimoji="0" lang="sk-SK" sz="1200" u="none" strike="noStrike" kern="0" cap="none" normalizeH="0" noProof="0" dirty="0" smtClean="0">
                <a:ln w="18415" cmpd="sng">
                  <a:noFill/>
                  <a:prstDash val="solid"/>
                </a:ln>
                <a:solidFill>
                  <a:srgbClr val="FFFFFF"/>
                </a:solidFill>
                <a:effectLst>
                  <a:outerShdw blurRad="50800" dist="38100" dir="2700000" algn="tl" rotWithShape="0">
                    <a:prstClr val="black">
                      <a:alpha val="40000"/>
                    </a:prstClr>
                  </a:outerShdw>
                </a:effectLst>
                <a:uLnTx/>
                <a:uFillTx/>
                <a:latin typeface="Times New Roman" pitchFamily="18" charset="0"/>
                <a:cs typeface="Times New Roman" pitchFamily="18" charset="0"/>
              </a:rPr>
              <a:t> špecifikované funkcionality</a:t>
            </a:r>
          </a:p>
          <a:p>
            <a:pPr>
              <a:lnSpc>
                <a:spcPct val="200000"/>
              </a:lnSpc>
              <a:buFont typeface="Arial" pitchFamily="34" charset="0"/>
              <a:buChar char="•"/>
              <a:defRPr/>
            </a:pPr>
            <a:r>
              <a:rPr lang="en-US" sz="1200" kern="0" baseline="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a:t>
            </a:r>
            <a:r>
              <a:rPr lang="sk-SK" sz="1200" kern="0" baseline="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M</a:t>
            </a:r>
            <a:r>
              <a:rPr lang="en-US" sz="1200" kern="0" baseline="0" dirty="0" err="1"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odern</a:t>
            </a:r>
            <a:r>
              <a:rPr lang="sk-SK" sz="1200" kern="0" baseline="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é</a:t>
            </a: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používateľské rozhranie</a:t>
            </a:r>
          </a:p>
          <a:p>
            <a:pPr>
              <a:lnSpc>
                <a:spcPct val="200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Zefektívnenie výpočtovo náročných operácií</a:t>
            </a:r>
          </a:p>
          <a:p>
            <a:pPr>
              <a:lnSpc>
                <a:spcPct val="200000"/>
              </a:lnSpc>
              <a:buFont typeface="Arial" pitchFamily="34" charset="0"/>
              <a:buChar char="•"/>
              <a:defRPr/>
            </a:pPr>
            <a:r>
              <a:rPr lang="en-US"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a:t>
            </a: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4</a:t>
            </a:fld>
            <a:endParaRPr lang="sk-SK"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fontScale="85000" lnSpcReduction="10000"/>
          </a:bodyPr>
          <a:lstStyle/>
          <a:p>
            <a:r>
              <a:rPr lang="sk-SK" sz="900" b="1" kern="1200" cap="small" dirty="0" smtClean="0">
                <a:solidFill>
                  <a:schemeClr val="tx1"/>
                </a:solidFill>
                <a:latin typeface="+mn-lt"/>
                <a:ea typeface="+mn-ea"/>
                <a:cs typeface="+mn-cs"/>
              </a:rPr>
              <a:t> </a:t>
            </a:r>
            <a:r>
              <a:rPr lang="sk-SK" sz="1200" kern="1200" dirty="0" smtClean="0">
                <a:solidFill>
                  <a:schemeClr val="tx1"/>
                </a:solidFill>
                <a:latin typeface="+mn-lt"/>
                <a:ea typeface="+mn-ea"/>
                <a:cs typeface="+mn-cs"/>
              </a:rPr>
              <a:t>-</a:t>
            </a:r>
            <a:r>
              <a:rPr lang="sk-SK" sz="1200" kern="1200" dirty="0" err="1" smtClean="0">
                <a:solidFill>
                  <a:schemeClr val="tx1"/>
                </a:solidFill>
                <a:latin typeface="+mn-lt"/>
                <a:ea typeface="+mn-ea"/>
                <a:cs typeface="+mn-cs"/>
              </a:rPr>
              <a:t>Trolledit</a:t>
            </a:r>
            <a:r>
              <a:rPr lang="sk-SK" sz="1200" kern="1200" dirty="0" smtClean="0">
                <a:solidFill>
                  <a:schemeClr val="tx1"/>
                </a:solidFill>
                <a:latin typeface="+mn-lt"/>
                <a:ea typeface="+mn-ea"/>
                <a:cs typeface="+mn-cs"/>
              </a:rPr>
              <a:t> je projekt,</a:t>
            </a:r>
            <a:r>
              <a:rPr lang="sk-SK" sz="1200" kern="1200" baseline="0" dirty="0" smtClean="0">
                <a:solidFill>
                  <a:schemeClr val="tx1"/>
                </a:solidFill>
                <a:latin typeface="+mn-lt"/>
                <a:ea typeface="+mn-ea"/>
                <a:cs typeface="+mn-cs"/>
              </a:rPr>
              <a:t> </a:t>
            </a:r>
            <a:r>
              <a:rPr lang="sk-SK" sz="1200" kern="1200" baseline="0" dirty="0" err="1" smtClean="0">
                <a:solidFill>
                  <a:schemeClr val="tx1"/>
                </a:solidFill>
                <a:latin typeface="+mn-lt"/>
                <a:ea typeface="+mn-ea"/>
                <a:cs typeface="+mn-cs"/>
              </a:rPr>
              <a:t>ktory</a:t>
            </a:r>
            <a:r>
              <a:rPr lang="sk-SK" sz="1200" kern="1200" baseline="0" dirty="0" smtClean="0">
                <a:solidFill>
                  <a:schemeClr val="tx1"/>
                </a:solidFill>
                <a:latin typeface="+mn-lt"/>
                <a:ea typeface="+mn-ea"/>
                <a:cs typeface="+mn-cs"/>
              </a:rPr>
              <a:t> sa </a:t>
            </a:r>
            <a:r>
              <a:rPr lang="sk-SK" sz="1200" kern="1200" baseline="0" dirty="0" err="1" smtClean="0">
                <a:solidFill>
                  <a:schemeClr val="tx1"/>
                </a:solidFill>
                <a:latin typeface="+mn-lt"/>
                <a:ea typeface="+mn-ea"/>
                <a:cs typeface="+mn-cs"/>
              </a:rPr>
              <a:t>pozera</a:t>
            </a:r>
            <a:r>
              <a:rPr lang="sk-SK" sz="1200" kern="1200" baseline="0" dirty="0" smtClean="0">
                <a:solidFill>
                  <a:schemeClr val="tx1"/>
                </a:solidFill>
                <a:latin typeface="+mn-lt"/>
                <a:ea typeface="+mn-ea"/>
                <a:cs typeface="+mn-cs"/>
              </a:rPr>
              <a:t> na </a:t>
            </a:r>
            <a:r>
              <a:rPr lang="sk-SK" sz="1200" kern="1200" baseline="0" dirty="0" err="1" smtClean="0">
                <a:solidFill>
                  <a:schemeClr val="tx1"/>
                </a:solidFill>
                <a:latin typeface="+mn-lt"/>
                <a:ea typeface="+mn-ea"/>
                <a:cs typeface="+mn-cs"/>
              </a:rPr>
              <a:t>upravau</a:t>
            </a:r>
            <a:r>
              <a:rPr lang="sk-SK" sz="1200" kern="1200" baseline="0" dirty="0" smtClean="0">
                <a:solidFill>
                  <a:schemeClr val="tx1"/>
                </a:solidFill>
                <a:latin typeface="+mn-lt"/>
                <a:ea typeface="+mn-ea"/>
                <a:cs typeface="+mn-cs"/>
              </a:rPr>
              <a:t> resp. </a:t>
            </a:r>
            <a:r>
              <a:rPr lang="sk-SK" sz="1200" kern="1200" baseline="0" dirty="0" err="1" smtClean="0">
                <a:solidFill>
                  <a:schemeClr val="tx1"/>
                </a:solidFill>
                <a:latin typeface="+mn-lt"/>
                <a:ea typeface="+mn-ea"/>
                <a:cs typeface="+mn-cs"/>
              </a:rPr>
              <a:t>vizualizaciu</a:t>
            </a:r>
            <a:r>
              <a:rPr lang="sk-SK" sz="1200" kern="1200" baseline="0" dirty="0" smtClean="0">
                <a:solidFill>
                  <a:schemeClr val="tx1"/>
                </a:solidFill>
                <a:latin typeface="+mn-lt"/>
                <a:ea typeface="+mn-ea"/>
                <a:cs typeface="+mn-cs"/>
              </a:rPr>
              <a:t>  zdroj. </a:t>
            </a:r>
            <a:r>
              <a:rPr lang="sk-SK" sz="1200" kern="1200" baseline="0" dirty="0" err="1" smtClean="0">
                <a:solidFill>
                  <a:schemeClr val="tx1"/>
                </a:solidFill>
                <a:latin typeface="+mn-lt"/>
                <a:ea typeface="+mn-ea"/>
                <a:cs typeface="+mn-cs"/>
              </a:rPr>
              <a:t>Kodu</a:t>
            </a:r>
            <a:r>
              <a:rPr lang="sk-SK" sz="1200" kern="1200" baseline="0" dirty="0" smtClean="0">
                <a:solidFill>
                  <a:schemeClr val="tx1"/>
                </a:solidFill>
                <a:latin typeface="+mn-lt"/>
                <a:ea typeface="+mn-ea"/>
                <a:cs typeface="+mn-cs"/>
              </a:rPr>
              <a:t>/textu z inej </a:t>
            </a:r>
            <a:r>
              <a:rPr lang="sk-SK" sz="1200" kern="1200" baseline="0" dirty="0" err="1" smtClean="0">
                <a:solidFill>
                  <a:schemeClr val="tx1"/>
                </a:solidFill>
                <a:latin typeface="+mn-lt"/>
                <a:ea typeface="+mn-ea"/>
                <a:cs typeface="+mn-cs"/>
              </a:rPr>
              <a:t>perspektivy</a:t>
            </a:r>
            <a:r>
              <a:rPr lang="sk-SK" sz="1200" kern="1200" baseline="0" dirty="0" smtClean="0">
                <a:solidFill>
                  <a:schemeClr val="tx1"/>
                </a:solidFill>
                <a:latin typeface="+mn-lt"/>
                <a:ea typeface="+mn-ea"/>
                <a:cs typeface="+mn-cs"/>
              </a:rPr>
              <a:t>. </a:t>
            </a:r>
            <a:endParaRPr lang="sk-SK" sz="1200" kern="1200" dirty="0" smtClean="0">
              <a:solidFill>
                <a:schemeClr val="tx1"/>
              </a:solidFill>
              <a:latin typeface="+mn-lt"/>
              <a:ea typeface="+mn-ea"/>
              <a:cs typeface="+mn-cs"/>
            </a:endParaRPr>
          </a:p>
          <a:p>
            <a:endParaRPr lang="sk-SK" sz="1200" kern="1200" dirty="0" smtClean="0">
              <a:solidFill>
                <a:schemeClr val="tx1"/>
              </a:solidFill>
              <a:latin typeface="+mn-lt"/>
              <a:ea typeface="+mn-ea"/>
              <a:cs typeface="+mn-cs"/>
            </a:endParaRPr>
          </a:p>
          <a:p>
            <a:r>
              <a:rPr lang="sk-SK" sz="1200" kern="1200" dirty="0" smtClean="0">
                <a:solidFill>
                  <a:schemeClr val="tx1"/>
                </a:solidFill>
                <a:latin typeface="+mn-lt"/>
                <a:ea typeface="+mn-ea"/>
                <a:cs typeface="+mn-cs"/>
              </a:rPr>
              <a:t>-</a:t>
            </a:r>
            <a:r>
              <a:rPr lang="sk-SK" sz="1200" kern="1200" dirty="0" err="1" smtClean="0">
                <a:solidFill>
                  <a:schemeClr val="tx1"/>
                </a:solidFill>
                <a:latin typeface="+mn-lt"/>
                <a:ea typeface="+mn-ea"/>
                <a:cs typeface="+mn-cs"/>
              </a:rPr>
              <a:t>Každy</a:t>
            </a:r>
            <a:r>
              <a:rPr lang="sk-SK" sz="1200" kern="1200" dirty="0" smtClean="0">
                <a:solidFill>
                  <a:schemeClr val="tx1"/>
                </a:solidFill>
                <a:latin typeface="+mn-lt"/>
                <a:ea typeface="+mn-ea"/>
                <a:cs typeface="+mn-cs"/>
              </a:rPr>
              <a:t> z </a:t>
            </a:r>
            <a:r>
              <a:rPr lang="sk-SK" sz="1200" kern="1200" dirty="0" err="1" smtClean="0">
                <a:solidFill>
                  <a:schemeClr val="tx1"/>
                </a:solidFill>
                <a:latin typeface="+mn-lt"/>
                <a:ea typeface="+mn-ea"/>
                <a:cs typeface="+mn-cs"/>
              </a:rPr>
              <a:t>nas</a:t>
            </a:r>
            <a:r>
              <a:rPr lang="sk-SK" sz="1200" kern="1200" dirty="0" smtClean="0">
                <a:solidFill>
                  <a:schemeClr val="tx1"/>
                </a:solidFill>
                <a:latin typeface="+mn-lt"/>
                <a:ea typeface="+mn-ea"/>
                <a:cs typeface="+mn-cs"/>
              </a:rPr>
              <a:t> určite používa textový editor pri  </a:t>
            </a:r>
            <a:r>
              <a:rPr lang="sk-SK" sz="1200" kern="1200" dirty="0" err="1" smtClean="0">
                <a:solidFill>
                  <a:schemeClr val="tx1"/>
                </a:solidFill>
                <a:latin typeface="+mn-lt"/>
                <a:ea typeface="+mn-ea"/>
                <a:cs typeface="+mn-cs"/>
              </a:rPr>
              <a:t>uprave</a:t>
            </a:r>
            <a:r>
              <a:rPr lang="sk-SK" sz="1200" kern="1200" dirty="0" smtClean="0">
                <a:solidFill>
                  <a:schemeClr val="tx1"/>
                </a:solidFill>
                <a:latin typeface="+mn-lt"/>
                <a:ea typeface="+mn-ea"/>
                <a:cs typeface="+mn-cs"/>
              </a:rPr>
              <a:t> zdroj. kódu programov či na iné úpravy textových súborov.</a:t>
            </a:r>
          </a:p>
          <a:p>
            <a:r>
              <a:rPr lang="sk-SK" sz="1200" kern="1200" dirty="0" smtClean="0">
                <a:solidFill>
                  <a:schemeClr val="tx1"/>
                </a:solidFill>
                <a:latin typeface="+mn-lt"/>
                <a:ea typeface="+mn-ea"/>
                <a:cs typeface="+mn-cs"/>
              </a:rPr>
              <a:t> Avšak</a:t>
            </a:r>
            <a:r>
              <a:rPr lang="sk-SK" sz="1200" kern="1200" baseline="0" dirty="0" smtClean="0">
                <a:solidFill>
                  <a:schemeClr val="tx1"/>
                </a:solidFill>
                <a:latin typeface="+mn-lt"/>
                <a:ea typeface="+mn-ea"/>
                <a:cs typeface="+mn-cs"/>
              </a:rPr>
              <a:t> súčasne editori (ako napr. </a:t>
            </a:r>
            <a:r>
              <a:rPr lang="sk-SK" sz="1200" kern="1200" baseline="0" dirty="0" err="1" smtClean="0">
                <a:solidFill>
                  <a:schemeClr val="tx1"/>
                </a:solidFill>
                <a:latin typeface="+mn-lt"/>
                <a:ea typeface="+mn-ea"/>
                <a:cs typeface="+mn-cs"/>
              </a:rPr>
              <a:t>notepad</a:t>
            </a:r>
            <a:r>
              <a:rPr lang="sk-SK" sz="1200" kern="1200" baseline="0" dirty="0" smtClean="0">
                <a:solidFill>
                  <a:schemeClr val="tx1"/>
                </a:solidFill>
                <a:latin typeface="+mn-lt"/>
                <a:ea typeface="+mn-ea"/>
                <a:cs typeface="+mn-cs"/>
              </a:rPr>
              <a:t>++)  </a:t>
            </a:r>
            <a:r>
              <a:rPr lang="sk-SK" sz="1200" kern="1200" baseline="0" dirty="0" err="1" smtClean="0">
                <a:solidFill>
                  <a:schemeClr val="tx1"/>
                </a:solidFill>
                <a:latin typeface="+mn-lt"/>
                <a:ea typeface="+mn-ea"/>
                <a:cs typeface="+mn-cs"/>
              </a:rPr>
              <a:t>nevyuživaju</a:t>
            </a:r>
            <a:r>
              <a:rPr lang="sk-SK" sz="1200" kern="1200" baseline="0" dirty="0" smtClean="0">
                <a:solidFill>
                  <a:schemeClr val="tx1"/>
                </a:solidFill>
                <a:latin typeface="+mn-lt"/>
                <a:ea typeface="+mn-ea"/>
                <a:cs typeface="+mn-cs"/>
              </a:rPr>
              <a:t> žiadne </a:t>
            </a:r>
            <a:r>
              <a:rPr lang="sk-SK" sz="1200" kern="1200" baseline="0" dirty="0" err="1" smtClean="0">
                <a:solidFill>
                  <a:schemeClr val="tx1"/>
                </a:solidFill>
                <a:latin typeface="+mn-lt"/>
                <a:ea typeface="+mn-ea"/>
                <a:cs typeface="+mn-cs"/>
              </a:rPr>
              <a:t>graficke</a:t>
            </a:r>
            <a:r>
              <a:rPr lang="sk-SK" sz="1200" kern="1200" baseline="0" dirty="0" smtClean="0">
                <a:solidFill>
                  <a:schemeClr val="tx1"/>
                </a:solidFill>
                <a:latin typeface="+mn-lt"/>
                <a:ea typeface="+mn-ea"/>
                <a:cs typeface="+mn-cs"/>
              </a:rPr>
              <a:t> obohatenie textu okrem syntax </a:t>
            </a:r>
            <a:r>
              <a:rPr lang="sk-SK" sz="1200" kern="1200" baseline="0" dirty="0" err="1" smtClean="0">
                <a:solidFill>
                  <a:schemeClr val="tx1"/>
                </a:solidFill>
                <a:latin typeface="+mn-lt"/>
                <a:ea typeface="+mn-ea"/>
                <a:cs typeface="+mn-cs"/>
              </a:rPr>
              <a:t>highlinting-u</a:t>
            </a:r>
            <a:r>
              <a:rPr lang="sk-SK" sz="1200" kern="1200" baseline="0" dirty="0" smtClean="0">
                <a:solidFill>
                  <a:schemeClr val="tx1"/>
                </a:solidFill>
                <a:latin typeface="+mn-lt"/>
                <a:ea typeface="+mn-ea"/>
                <a:cs typeface="+mn-cs"/>
              </a:rPr>
              <a:t>, čo je škoda.</a:t>
            </a:r>
          </a:p>
          <a:p>
            <a:endParaRPr lang="sk-SK" sz="1200" kern="1200" dirty="0" smtClean="0">
              <a:solidFill>
                <a:schemeClr val="tx1"/>
              </a:solidFill>
              <a:latin typeface="+mn-lt"/>
              <a:ea typeface="+mn-ea"/>
              <a:cs typeface="+mn-cs"/>
            </a:endParaRPr>
          </a:p>
          <a:p>
            <a:r>
              <a:rPr lang="sk-SK" sz="1200" kern="1200" dirty="0" smtClean="0">
                <a:solidFill>
                  <a:schemeClr val="tx1"/>
                </a:solidFill>
                <a:latin typeface="+mn-lt"/>
                <a:ea typeface="+mn-ea"/>
                <a:cs typeface="+mn-cs"/>
              </a:rPr>
              <a:t>-</a:t>
            </a:r>
            <a:r>
              <a:rPr lang="sk-SK" sz="1200" kern="1200" dirty="0" err="1" smtClean="0">
                <a:solidFill>
                  <a:schemeClr val="tx1"/>
                </a:solidFill>
                <a:latin typeface="+mn-lt"/>
                <a:ea typeface="+mn-ea"/>
                <a:cs typeface="+mn-cs"/>
              </a:rPr>
              <a:t>Prave</a:t>
            </a:r>
            <a:r>
              <a:rPr lang="sk-SK" sz="1200" kern="1200" dirty="0" smtClean="0">
                <a:solidFill>
                  <a:schemeClr val="tx1"/>
                </a:solidFill>
                <a:latin typeface="+mn-lt"/>
                <a:ea typeface="+mn-ea"/>
                <a:cs typeface="+mn-cs"/>
              </a:rPr>
              <a:t> na to je</a:t>
            </a:r>
            <a:r>
              <a:rPr lang="sk-SK" sz="1200" kern="1200" baseline="0" dirty="0" smtClean="0">
                <a:solidFill>
                  <a:schemeClr val="tx1"/>
                </a:solidFill>
                <a:latin typeface="+mn-lt"/>
                <a:ea typeface="+mn-ea"/>
                <a:cs typeface="+mn-cs"/>
              </a:rPr>
              <a:t> </a:t>
            </a:r>
            <a:r>
              <a:rPr lang="sk-SK" sz="1200" kern="1200" baseline="0" dirty="0" err="1" smtClean="0">
                <a:solidFill>
                  <a:schemeClr val="tx1"/>
                </a:solidFill>
                <a:latin typeface="+mn-lt"/>
                <a:ea typeface="+mn-ea"/>
                <a:cs typeface="+mn-cs"/>
              </a:rPr>
              <a:t>zamerany</a:t>
            </a:r>
            <a:r>
              <a:rPr lang="sk-SK" sz="1200" kern="1200" baseline="0" dirty="0" smtClean="0">
                <a:solidFill>
                  <a:schemeClr val="tx1"/>
                </a:solidFill>
                <a:latin typeface="+mn-lt"/>
                <a:ea typeface="+mn-ea"/>
                <a:cs typeface="+mn-cs"/>
              </a:rPr>
              <a:t> </a:t>
            </a:r>
            <a:r>
              <a:rPr lang="sk-SK" sz="1200" kern="1200" baseline="0" dirty="0" err="1" smtClean="0">
                <a:solidFill>
                  <a:schemeClr val="tx1"/>
                </a:solidFill>
                <a:latin typeface="+mn-lt"/>
                <a:ea typeface="+mn-ea"/>
                <a:cs typeface="+mn-cs"/>
              </a:rPr>
              <a:t>naš</a:t>
            </a:r>
            <a:r>
              <a:rPr lang="sk-SK" sz="1200" kern="1200" baseline="0" dirty="0" smtClean="0">
                <a:solidFill>
                  <a:schemeClr val="tx1"/>
                </a:solidFill>
                <a:latin typeface="+mn-lt"/>
                <a:ea typeface="+mn-ea"/>
                <a:cs typeface="+mn-cs"/>
              </a:rPr>
              <a:t> projekt, </a:t>
            </a:r>
            <a:r>
              <a:rPr lang="sk-SK" sz="1200" kern="1200" baseline="0" dirty="0" err="1" smtClean="0">
                <a:solidFill>
                  <a:schemeClr val="tx1"/>
                </a:solidFill>
                <a:latin typeface="+mn-lt"/>
                <a:ea typeface="+mn-ea"/>
                <a:cs typeface="+mn-cs"/>
              </a:rPr>
              <a:t>ukazat</a:t>
            </a:r>
            <a:r>
              <a:rPr lang="sk-SK" sz="1200" kern="1200" baseline="0" dirty="0" smtClean="0">
                <a:solidFill>
                  <a:schemeClr val="tx1"/>
                </a:solidFill>
                <a:latin typeface="+mn-lt"/>
                <a:ea typeface="+mn-ea"/>
                <a:cs typeface="+mn-cs"/>
              </a:rPr>
              <a:t> </a:t>
            </a:r>
            <a:r>
              <a:rPr lang="sk-SK" sz="1200" kern="1200" baseline="0" dirty="0" err="1" smtClean="0">
                <a:solidFill>
                  <a:schemeClr val="tx1"/>
                </a:solidFill>
                <a:latin typeface="+mn-lt"/>
                <a:ea typeface="+mn-ea"/>
                <a:cs typeface="+mn-cs"/>
              </a:rPr>
              <a:t>iny</a:t>
            </a:r>
            <a:r>
              <a:rPr lang="sk-SK" sz="1200" kern="1200" baseline="0" dirty="0" smtClean="0">
                <a:solidFill>
                  <a:schemeClr val="tx1"/>
                </a:solidFill>
                <a:latin typeface="+mn-lt"/>
                <a:ea typeface="+mn-ea"/>
                <a:cs typeface="+mn-cs"/>
              </a:rPr>
              <a:t> </a:t>
            </a:r>
            <a:r>
              <a:rPr lang="sk-SK" sz="1200" kern="1200" baseline="0" dirty="0" err="1" smtClean="0">
                <a:solidFill>
                  <a:schemeClr val="tx1"/>
                </a:solidFill>
                <a:latin typeface="+mn-lt"/>
                <a:ea typeface="+mn-ea"/>
                <a:cs typeface="+mn-cs"/>
              </a:rPr>
              <a:t>pristup</a:t>
            </a:r>
            <a:r>
              <a:rPr lang="sk-SK" sz="1200" kern="1200" baseline="0" dirty="0" smtClean="0">
                <a:solidFill>
                  <a:schemeClr val="tx1"/>
                </a:solidFill>
                <a:latin typeface="+mn-lt"/>
                <a:ea typeface="+mn-ea"/>
                <a:cs typeface="+mn-cs"/>
              </a:rPr>
              <a:t> k </a:t>
            </a:r>
            <a:r>
              <a:rPr lang="sk-SK" sz="1200" kern="1200" baseline="0" dirty="0" err="1" smtClean="0">
                <a:solidFill>
                  <a:schemeClr val="tx1"/>
                </a:solidFill>
                <a:latin typeface="+mn-lt"/>
                <a:ea typeface="+mn-ea"/>
                <a:cs typeface="+mn-cs"/>
              </a:rPr>
              <a:t>vizualizacii</a:t>
            </a:r>
            <a:r>
              <a:rPr lang="sk-SK" sz="1200" kern="1200" baseline="0" dirty="0" smtClean="0">
                <a:solidFill>
                  <a:schemeClr val="tx1"/>
                </a:solidFill>
                <a:latin typeface="+mn-lt"/>
                <a:ea typeface="+mn-ea"/>
                <a:cs typeface="+mn-cs"/>
              </a:rPr>
              <a:t> resp. </a:t>
            </a:r>
            <a:r>
              <a:rPr lang="sk-SK" sz="1200" kern="1200" baseline="0" dirty="0" err="1" smtClean="0">
                <a:solidFill>
                  <a:schemeClr val="tx1"/>
                </a:solidFill>
                <a:latin typeface="+mn-lt"/>
                <a:ea typeface="+mn-ea"/>
                <a:cs typeface="+mn-cs"/>
              </a:rPr>
              <a:t>uprave</a:t>
            </a:r>
            <a:r>
              <a:rPr lang="sk-SK" sz="1200" kern="1200" baseline="0" dirty="0" smtClean="0">
                <a:solidFill>
                  <a:schemeClr val="tx1"/>
                </a:solidFill>
                <a:latin typeface="+mn-lt"/>
                <a:ea typeface="+mn-ea"/>
                <a:cs typeface="+mn-cs"/>
              </a:rPr>
              <a:t> zdroj. </a:t>
            </a:r>
            <a:r>
              <a:rPr lang="sk-SK" sz="1200" kern="1200" baseline="0" dirty="0" err="1" smtClean="0">
                <a:solidFill>
                  <a:schemeClr val="tx1"/>
                </a:solidFill>
                <a:latin typeface="+mn-lt"/>
                <a:ea typeface="+mn-ea"/>
                <a:cs typeface="+mn-cs"/>
              </a:rPr>
              <a:t>Kodu</a:t>
            </a:r>
            <a:r>
              <a:rPr lang="sk-SK" sz="1200" kern="1200" baseline="0" dirty="0" smtClean="0">
                <a:solidFill>
                  <a:schemeClr val="tx1"/>
                </a:solidFill>
                <a:latin typeface="+mn-lt"/>
                <a:ea typeface="+mn-ea"/>
                <a:cs typeface="+mn-cs"/>
              </a:rPr>
              <a:t>/textu.</a:t>
            </a:r>
            <a:endParaRPr lang="sk-SK" sz="1200" kern="1200" dirty="0" smtClean="0">
              <a:solidFill>
                <a:schemeClr val="tx1"/>
              </a:solidFill>
              <a:latin typeface="+mn-lt"/>
              <a:ea typeface="+mn-ea"/>
              <a:cs typeface="+mn-cs"/>
            </a:endParaRPr>
          </a:p>
          <a:p>
            <a:r>
              <a:rPr lang="sk-SK" dirty="0" smtClean="0"/>
              <a:t>// </a:t>
            </a:r>
            <a:r>
              <a:rPr lang="sk-SK" dirty="0" err="1" smtClean="0"/>
              <a:t>počkat</a:t>
            </a:r>
            <a:r>
              <a:rPr lang="sk-SK" dirty="0" smtClean="0"/>
              <a:t> na </a:t>
            </a:r>
            <a:r>
              <a:rPr lang="sk-SK" dirty="0" err="1" smtClean="0"/>
              <a:t>animaciu</a:t>
            </a:r>
            <a:r>
              <a:rPr lang="sk-SK" baseline="0" dirty="0" smtClean="0"/>
              <a:t> ....</a:t>
            </a:r>
          </a:p>
          <a:p>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5</a:t>
            </a:fld>
            <a:endParaRPr lang="sk-SK"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fontScale="77500" lnSpcReduction="20000"/>
          </a:bodyPr>
          <a:lstStyle/>
          <a:p>
            <a:pPr>
              <a:lnSpc>
                <a:spcPct val="150000"/>
              </a:lnSpc>
              <a:defRPr/>
            </a:pPr>
            <a:r>
              <a:rPr kumimoji="0" lang="sk-SK" sz="2000" u="none" strike="noStrike" kern="0" cap="none" normalizeH="0" baseline="0" noProof="0" dirty="0" smtClean="0">
                <a:ln w="18415" cmpd="sng">
                  <a:noFill/>
                  <a:prstDash val="solid"/>
                </a:ln>
                <a:solidFill>
                  <a:srgbClr val="FFFFFF"/>
                </a:solidFill>
                <a:effectLst>
                  <a:outerShdw blurRad="50800" dist="38100" dir="2700000" algn="tl" rotWithShape="0">
                    <a:prstClr val="black">
                      <a:alpha val="40000"/>
                    </a:prstClr>
                  </a:outerShdw>
                </a:effectLst>
                <a:uLnTx/>
                <a:uFillTx/>
                <a:latin typeface="Times New Roman" pitchFamily="18" charset="0"/>
                <a:cs typeface="Times New Roman" pitchFamily="18" charset="0"/>
              </a:rPr>
              <a:t>Editor</a:t>
            </a:r>
            <a:r>
              <a:rPr lang="sk-SK"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je realizovaný ako multiplatformová desktopová aplikácia     </a:t>
            </a:r>
          </a:p>
          <a:p>
            <a:pPr>
              <a:lnSpc>
                <a:spcPct val="150000"/>
              </a:lnSpc>
              <a:defRPr/>
            </a:pPr>
            <a:r>
              <a:rPr lang="sk-SK"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V</a:t>
            </a:r>
            <a:r>
              <a:rPr lang="en-US"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ychádza</a:t>
            </a:r>
            <a:r>
              <a:rPr lang="sk-SK"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me</a:t>
            </a:r>
            <a:r>
              <a:rPr lang="en-US"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z už použitých technológi</a:t>
            </a:r>
            <a:r>
              <a:rPr lang="sk-SK"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í:</a:t>
            </a:r>
          </a:p>
          <a:p>
            <a:pPr lvl="1">
              <a:lnSpc>
                <a:spcPct val="150000"/>
              </a:lnSpc>
              <a:buFont typeface="Wingdings" pitchFamily="2" charset="2"/>
              <a:buChar char="Ø"/>
              <a:tabLst>
                <a:tab pos="3681413" algn="l"/>
              </a:tabLst>
              <a:defRPr/>
            </a:pPr>
            <a:r>
              <a:rPr lang="sk-SK"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Qt Creator 	vývojové prostredie</a:t>
            </a:r>
          </a:p>
          <a:p>
            <a:pPr lvl="1">
              <a:lnSpc>
                <a:spcPct val="150000"/>
              </a:lnSpc>
              <a:buFont typeface="Wingdings" pitchFamily="2" charset="2"/>
              <a:buChar char="Ø"/>
              <a:tabLst>
                <a:tab pos="3681413" algn="l"/>
              </a:tabLst>
              <a:defRPr/>
            </a:pPr>
            <a:r>
              <a:rPr lang="sk-SK"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Qt framework 	</a:t>
            </a:r>
            <a:r>
              <a:rPr lang="pt-BR"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široké možnosti práce s grafikou</a:t>
            </a:r>
            <a:endParaRPr lang="sk-SK"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lvl="1">
              <a:lnSpc>
                <a:spcPct val="150000"/>
              </a:lnSpc>
              <a:buFont typeface="Wingdings" pitchFamily="2" charset="2"/>
              <a:buChar char="Ø"/>
              <a:tabLst>
                <a:tab pos="3681413" algn="l"/>
              </a:tabLst>
              <a:defRPr/>
            </a:pPr>
            <a:r>
              <a:rPr lang="pl-PL"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C++ 	programovací jazyk editora</a:t>
            </a:r>
            <a:endParaRPr lang="sk-SK"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lvl="1">
              <a:lnSpc>
                <a:spcPct val="150000"/>
              </a:lnSpc>
              <a:buFont typeface="Wingdings" pitchFamily="2" charset="2"/>
              <a:buChar char="Ø"/>
              <a:tabLst>
                <a:tab pos="3681413" algn="l"/>
              </a:tabLst>
              <a:defRPr/>
            </a:pPr>
            <a:r>
              <a:rPr lang="sk-SK" sz="20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Lua (LuaJit) 	realizuje veľkú časť vypočtou </a:t>
            </a:r>
          </a:p>
          <a:p>
            <a:pPr lvl="1">
              <a:lnSpc>
                <a:spcPct val="150000"/>
              </a:lnSpc>
              <a:buFont typeface="Wingdings" pitchFamily="2" charset="2"/>
              <a:buChar char="Ø"/>
              <a:tabLst>
                <a:tab pos="3681413" algn="l"/>
              </a:tabLst>
              <a:defRPr/>
            </a:pPr>
            <a:r>
              <a:rPr kumimoji="0" lang="sk-SK" sz="2000" u="none" strike="noStrike" kern="0" cap="none" normalizeH="0" baseline="0" noProof="0" dirty="0" smtClean="0">
                <a:ln w="18415" cmpd="sng">
                  <a:noFill/>
                  <a:prstDash val="solid"/>
                </a:ln>
                <a:solidFill>
                  <a:srgbClr val="FFFFFF"/>
                </a:solidFill>
                <a:effectLst>
                  <a:outerShdw blurRad="50800" dist="38100" dir="2700000" algn="tl" rotWithShape="0">
                    <a:prstClr val="black">
                      <a:alpha val="40000"/>
                    </a:prstClr>
                  </a:outerShdw>
                </a:effectLst>
                <a:uLnTx/>
                <a:uFillTx/>
                <a:latin typeface="Times New Roman" pitchFamily="18" charset="0"/>
                <a:cs typeface="Times New Roman" pitchFamily="18" charset="0"/>
              </a:rPr>
              <a:t>Knižnica Lpeg 	syntaktická analýza textu</a:t>
            </a:r>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6</a:t>
            </a:fld>
            <a:endParaRPr lang="sk-SK"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a:bodyPr>
          <a:lstStyle/>
          <a:p>
            <a:r>
              <a:rPr lang="sk-SK" u="sng" dirty="0" smtClean="0">
                <a:latin typeface="Arial" pitchFamily="34" charset="0"/>
                <a:cs typeface="Arial" pitchFamily="34" charset="0"/>
              </a:rPr>
              <a:t>Principiálna schéma editora</a:t>
            </a:r>
            <a:endParaRPr lang="sk-SK" sz="1200" b="1" u="sng" kern="1200" dirty="0" smtClean="0">
              <a:solidFill>
                <a:schemeClr val="tx1"/>
              </a:solidFill>
              <a:latin typeface="+mn-lt"/>
              <a:ea typeface="+mn-ea"/>
              <a:cs typeface="+mn-cs"/>
            </a:endParaRPr>
          </a:p>
          <a:p>
            <a:r>
              <a:rPr lang="sk-SK" sz="1200" kern="1200" dirty="0" smtClean="0">
                <a:solidFill>
                  <a:schemeClr val="tx1"/>
                </a:solidFill>
                <a:latin typeface="+mn-lt"/>
                <a:ea typeface="+mn-ea"/>
                <a:cs typeface="+mn-cs"/>
              </a:rPr>
              <a:t>Funkcionalita </a:t>
            </a:r>
            <a:r>
              <a:rPr lang="sk-SK" sz="1200" i="1" kern="1200" dirty="0" smtClean="0">
                <a:solidFill>
                  <a:schemeClr val="tx1"/>
                </a:solidFill>
                <a:latin typeface="+mn-lt"/>
                <a:ea typeface="+mn-ea"/>
                <a:cs typeface="+mn-cs"/>
              </a:rPr>
              <a:t>TrollEdit-u</a:t>
            </a:r>
            <a:r>
              <a:rPr lang="sk-SK" sz="1200" kern="1200" dirty="0" smtClean="0">
                <a:solidFill>
                  <a:schemeClr val="tx1"/>
                </a:solidFill>
                <a:latin typeface="+mn-lt"/>
                <a:ea typeface="+mn-ea"/>
                <a:cs typeface="+mn-cs"/>
              </a:rPr>
              <a:t> je postavená na rozdelení editovaného kódu do štruktúr logických blokov, kde logický blok predstavuje akúkoľvek syntakticko-lexikálnu jednotku daného jazyka. Na analýzu kódu využívame skriptovací jazyk </a:t>
            </a:r>
            <a:r>
              <a:rPr lang="sk-SK" sz="1200" i="1" kern="1200" dirty="0" smtClean="0">
                <a:solidFill>
                  <a:schemeClr val="tx1"/>
                </a:solidFill>
                <a:latin typeface="+mn-lt"/>
                <a:ea typeface="+mn-ea"/>
                <a:cs typeface="+mn-cs"/>
              </a:rPr>
              <a:t>Lua</a:t>
            </a:r>
            <a:r>
              <a:rPr lang="sk-SK" sz="1200" kern="1200" dirty="0" smtClean="0">
                <a:solidFill>
                  <a:schemeClr val="tx1"/>
                </a:solidFill>
                <a:latin typeface="+mn-lt"/>
                <a:ea typeface="+mn-ea"/>
                <a:cs typeface="+mn-cs"/>
              </a:rPr>
              <a:t>, konkrétne knižnicu </a:t>
            </a:r>
            <a:r>
              <a:rPr lang="sk-SK" sz="1200" i="1" kern="1200" dirty="0" smtClean="0">
                <a:solidFill>
                  <a:schemeClr val="tx1"/>
                </a:solidFill>
                <a:latin typeface="+mn-lt"/>
                <a:ea typeface="+mn-ea"/>
                <a:cs typeface="+mn-cs"/>
              </a:rPr>
              <a:t>LPeg</a:t>
            </a:r>
            <a:r>
              <a:rPr lang="sk-SK" sz="1200" kern="1200" dirty="0" smtClean="0">
                <a:solidFill>
                  <a:schemeClr val="tx1"/>
                </a:solidFill>
                <a:latin typeface="+mn-lt"/>
                <a:ea typeface="+mn-ea"/>
                <a:cs typeface="+mn-cs"/>
              </a:rPr>
              <a:t>. Pomocou gramatiky definovanej v skripte sa vygeneruje abstraktný syntaktický strom (</a:t>
            </a:r>
            <a:r>
              <a:rPr lang="sk-SK" sz="1200" i="1" kern="1200" dirty="0" smtClean="0">
                <a:solidFill>
                  <a:schemeClr val="tx1"/>
                </a:solidFill>
                <a:latin typeface="+mn-lt"/>
                <a:ea typeface="+mn-ea"/>
                <a:cs typeface="+mn-cs"/>
              </a:rPr>
              <a:t>AST</a:t>
            </a:r>
            <a:r>
              <a:rPr lang="sk-SK" sz="1200" kern="1200" dirty="0" smtClean="0">
                <a:solidFill>
                  <a:schemeClr val="tx1"/>
                </a:solidFill>
                <a:latin typeface="+mn-lt"/>
                <a:ea typeface="+mn-ea"/>
                <a:cs typeface="+mn-cs"/>
              </a:rPr>
              <a:t>). Každý uzol </a:t>
            </a:r>
            <a:r>
              <a:rPr lang="sk-SK" sz="1200" i="1" kern="1200" dirty="0" smtClean="0">
                <a:solidFill>
                  <a:schemeClr val="tx1"/>
                </a:solidFill>
                <a:latin typeface="+mn-lt"/>
                <a:ea typeface="+mn-ea"/>
                <a:cs typeface="+mn-cs"/>
              </a:rPr>
              <a:t>AST</a:t>
            </a:r>
            <a:r>
              <a:rPr lang="sk-SK" sz="1200" kern="1200" dirty="0" smtClean="0">
                <a:solidFill>
                  <a:schemeClr val="tx1"/>
                </a:solidFill>
                <a:latin typeface="+mn-lt"/>
                <a:ea typeface="+mn-ea"/>
                <a:cs typeface="+mn-cs"/>
              </a:rPr>
              <a:t> je platný blok. </a:t>
            </a:r>
            <a:r>
              <a:rPr lang="sk-SK" sz="1200" i="1" kern="1200" dirty="0" smtClean="0">
                <a:solidFill>
                  <a:schemeClr val="tx1"/>
                </a:solidFill>
                <a:latin typeface="+mn-lt"/>
                <a:ea typeface="+mn-ea"/>
                <a:cs typeface="+mn-cs"/>
              </a:rPr>
              <a:t>AST </a:t>
            </a:r>
            <a:r>
              <a:rPr lang="sk-SK" sz="1200" kern="1200" dirty="0" smtClean="0">
                <a:solidFill>
                  <a:schemeClr val="tx1"/>
                </a:solidFill>
                <a:latin typeface="+mn-lt"/>
                <a:ea typeface="+mn-ea"/>
                <a:cs typeface="+mn-cs"/>
              </a:rPr>
              <a:t>obsahuje celý text a originálny kód je z neho kedykoľvek rekonštruovateľný. Pre zvýšenie výkonu bude spracovanie a prístup k </a:t>
            </a:r>
            <a:r>
              <a:rPr lang="sk-SK" sz="1200" i="1" kern="1200" dirty="0" smtClean="0">
                <a:solidFill>
                  <a:schemeClr val="tx1"/>
                </a:solidFill>
                <a:latin typeface="+mn-lt"/>
                <a:ea typeface="+mn-ea"/>
                <a:cs typeface="+mn-cs"/>
              </a:rPr>
              <a:t>AST </a:t>
            </a:r>
            <a:r>
              <a:rPr lang="sk-SK" sz="1200" kern="1200" dirty="0" smtClean="0">
                <a:solidFill>
                  <a:schemeClr val="tx1"/>
                </a:solidFill>
                <a:latin typeface="+mn-lt"/>
                <a:ea typeface="+mn-ea"/>
                <a:cs typeface="+mn-cs"/>
              </a:rPr>
              <a:t>stromu prenesené na stranu</a:t>
            </a:r>
            <a:r>
              <a:rPr lang="sk-SK" sz="1200" i="1" kern="1200" dirty="0" smtClean="0">
                <a:solidFill>
                  <a:schemeClr val="tx1"/>
                </a:solidFill>
                <a:latin typeface="+mn-lt"/>
                <a:ea typeface="+mn-ea"/>
                <a:cs typeface="+mn-cs"/>
              </a:rPr>
              <a:t> </a:t>
            </a:r>
            <a:r>
              <a:rPr lang="sk-SK" sz="1200" i="1" kern="1200" dirty="0" err="1" smtClean="0">
                <a:solidFill>
                  <a:schemeClr val="tx1"/>
                </a:solidFill>
                <a:latin typeface="+mn-lt"/>
                <a:ea typeface="+mn-ea"/>
                <a:cs typeface="+mn-cs"/>
              </a:rPr>
              <a:t>Lua</a:t>
            </a:r>
            <a:r>
              <a:rPr lang="sk-SK" sz="1200" kern="1200" dirty="0" smtClean="0">
                <a:solidFill>
                  <a:schemeClr val="tx1"/>
                </a:solidFill>
                <a:latin typeface="+mn-lt"/>
                <a:ea typeface="+mn-ea"/>
                <a:cs typeface="+mn-cs"/>
              </a:rPr>
              <a:t>.</a:t>
            </a:r>
            <a:endParaRPr lang="sk-SK" dirty="0" smtClean="0"/>
          </a:p>
          <a:p>
            <a:pPr>
              <a:lnSpc>
                <a:spcPct val="200000"/>
              </a:lnSpc>
              <a:buFont typeface="Arial" pitchFamily="34" charset="0"/>
              <a:buNone/>
              <a:defRPr/>
            </a:pPr>
            <a:endParaRPr lang="sk-SK" dirty="0" smtClean="0"/>
          </a:p>
          <a:p>
            <a:pPr>
              <a:lnSpc>
                <a:spcPct val="200000"/>
              </a:lnSpc>
              <a:buFont typeface="Arial" pitchFamily="34" charset="0"/>
              <a:buNone/>
              <a:defRPr/>
            </a:pPr>
            <a:r>
              <a:rPr lang="sk-SK" dirty="0" smtClean="0"/>
              <a:t>/*</a:t>
            </a:r>
          </a:p>
          <a:p>
            <a:pPr>
              <a:lnSpc>
                <a:spcPct val="200000"/>
              </a:lnSpc>
              <a:buFont typeface="Arial" pitchFamily="34" charset="0"/>
              <a:buChar char="•"/>
              <a:defRPr/>
            </a:pPr>
            <a:r>
              <a:rPr lang="sk-SK" dirty="0" smtClean="0"/>
              <a:t>Základ grafickej časti je teda implementovaný. Vieme vytvoriť scénu a umiestňovať do nej jednotlivé bloky. Práca s hierarchiou blokov je takisto možná, pri presúvaní alebo skrývaní rodiča manipulujeme aj s jeho deťmi. Blok sa vie automaticky zväčšiť, keď sa mení pri jeho editácii, alebo keď mu pribudne väčší podblok ako je on sám. Pri presúvaní blokov sa bloky automaticky umiestňujú na správnu pozíciu. </a:t>
            </a:r>
          </a:p>
          <a:p>
            <a:pPr>
              <a:lnSpc>
                <a:spcPct val="200000"/>
              </a:lnSpc>
              <a:buFont typeface="Arial" pitchFamily="34" charset="0"/>
              <a:buNone/>
              <a:defRPr/>
            </a:pPr>
            <a:r>
              <a:rPr lang="sk-SK" dirty="0" smtClean="0"/>
              <a:t>*/</a:t>
            </a:r>
          </a:p>
          <a:p>
            <a:pPr>
              <a:lnSpc>
                <a:spcPct val="200000"/>
              </a:lnSpc>
              <a:buFont typeface="Arial" pitchFamily="34" charset="0"/>
              <a:buNone/>
              <a:defRPr/>
            </a:pPr>
            <a:r>
              <a:rPr lang="sk-SK" dirty="0" smtClean="0"/>
              <a:t>. </a:t>
            </a:r>
          </a:p>
          <a:p>
            <a:pPr>
              <a:lnSpc>
                <a:spcPct val="200000"/>
              </a:lnSpc>
              <a:buFont typeface="Arial" pitchFamily="34" charset="0"/>
              <a:buNone/>
              <a:defRPr/>
            </a:pPr>
            <a:endParaRPr lang="sk-SK" dirty="0" smtClean="0"/>
          </a:p>
          <a:p>
            <a:pPr>
              <a:lnSpc>
                <a:spcPct val="200000"/>
              </a:lnSpc>
              <a:buFont typeface="Arial" pitchFamily="34" charset="0"/>
              <a:buNone/>
              <a:defRPr/>
            </a:pPr>
            <a:r>
              <a:rPr lang="sk-SK" dirty="0" smtClean="0"/>
              <a:t>Pridať podporu nového jazyka znamená zapísať jeho gramatiku do skriptu pomocou relatívne </a:t>
            </a:r>
          </a:p>
          <a:p>
            <a:pPr>
              <a:lnSpc>
                <a:spcPct val="200000"/>
              </a:lnSpc>
              <a:buFont typeface="Arial" pitchFamily="34" charset="0"/>
              <a:buNone/>
              <a:defRPr/>
            </a:pPr>
            <a:r>
              <a:rPr lang="sk-SK" dirty="0" smtClean="0"/>
              <a:t>jednoduchej  syntaxi </a:t>
            </a:r>
            <a:r>
              <a:rPr lang="sk-SK" dirty="0" err="1" smtClean="0"/>
              <a:t>LPeg-u</a:t>
            </a:r>
            <a:r>
              <a:rPr lang="sk-SK" dirty="0" smtClean="0"/>
              <a:t>. Každá gramatika je doplnená skupinou formátovacích pravidiel, ktoré sa používajú na </a:t>
            </a:r>
          </a:p>
          <a:p>
            <a:pPr>
              <a:lnSpc>
                <a:spcPct val="200000"/>
              </a:lnSpc>
              <a:buFont typeface="Arial" pitchFamily="34" charset="0"/>
              <a:buNone/>
              <a:defRPr/>
            </a:pPr>
            <a:r>
              <a:rPr lang="sk-SK" dirty="0" smtClean="0"/>
              <a:t>zvýrazňovanie syntaxe jazyka. </a:t>
            </a:r>
          </a:p>
          <a:p>
            <a:pPr>
              <a:lnSpc>
                <a:spcPct val="200000"/>
              </a:lnSpc>
              <a:buFont typeface="Arial" pitchFamily="34" charset="0"/>
              <a:buNone/>
              <a:defRPr/>
            </a:pPr>
            <a:endParaRPr lang="sk-SK" dirty="0" smtClean="0"/>
          </a:p>
          <a:p>
            <a:pPr>
              <a:lnSpc>
                <a:spcPct val="200000"/>
              </a:lnSpc>
              <a:buFont typeface="Arial" pitchFamily="34" charset="0"/>
              <a:buNone/>
              <a:defRPr/>
            </a:pPr>
            <a:r>
              <a:rPr lang="sk-SK" dirty="0" smtClean="0"/>
              <a:t>Gramatika pre otváraný súbor je zvolená automaticky podľa jeho typu alebo dodatočne </a:t>
            </a:r>
          </a:p>
          <a:p>
            <a:pPr>
              <a:lnSpc>
                <a:spcPct val="200000"/>
              </a:lnSpc>
              <a:buFont typeface="Arial" pitchFamily="34" charset="0"/>
              <a:buNone/>
              <a:defRPr/>
            </a:pPr>
            <a:r>
              <a:rPr lang="sk-SK" dirty="0" smtClean="0"/>
              <a:t>manuálne. AST je potrebné počas písania textu pravidelne aktualizovať. Gramatiky sú preto navrhnuté </a:t>
            </a:r>
          </a:p>
          <a:p>
            <a:pPr>
              <a:lnSpc>
                <a:spcPct val="200000"/>
              </a:lnSpc>
              <a:buFont typeface="Arial" pitchFamily="34" charset="0"/>
              <a:buNone/>
              <a:defRPr/>
            </a:pPr>
            <a:r>
              <a:rPr lang="sk-SK" dirty="0" smtClean="0"/>
              <a:t>tak,  aby bolo možné analyzovať aj samostatné časti programov. Výhodou nie je ani tak  vysoká </a:t>
            </a:r>
          </a:p>
          <a:p>
            <a:pPr>
              <a:lnSpc>
                <a:spcPct val="200000"/>
              </a:lnSpc>
              <a:buFont typeface="Arial" pitchFamily="34" charset="0"/>
              <a:buNone/>
              <a:defRPr/>
            </a:pPr>
            <a:r>
              <a:rPr lang="sk-SK" dirty="0" smtClean="0"/>
              <a:t>rýchlosť  (optimalizácie </a:t>
            </a:r>
            <a:r>
              <a:rPr lang="sk-SK" dirty="0" err="1" smtClean="0"/>
              <a:t>LPeg-u</a:t>
            </a:r>
            <a:r>
              <a:rPr lang="sk-SK" dirty="0" smtClean="0"/>
              <a:t>),  ako  jednoduchšie  odchytávanie  syntaktických  chýb –  nebude </a:t>
            </a:r>
          </a:p>
          <a:p>
            <a:pPr>
              <a:lnSpc>
                <a:spcPct val="200000"/>
              </a:lnSpc>
              <a:buFont typeface="Arial" pitchFamily="34" charset="0"/>
              <a:buNone/>
              <a:defRPr/>
            </a:pPr>
            <a:r>
              <a:rPr lang="sk-SK" dirty="0" smtClean="0"/>
              <a:t>označený ako neplatný celý program, ale len časť obsahujúca danú chybu.</a:t>
            </a:r>
          </a:p>
          <a:p>
            <a:pPr>
              <a:lnSpc>
                <a:spcPct val="200000"/>
              </a:lnSpc>
              <a:buFont typeface="Arial" pitchFamily="34" charset="0"/>
              <a:buNone/>
              <a:defRPr/>
            </a:pPr>
            <a:endParaRPr lang="sk-SK" dirty="0" smtClean="0"/>
          </a:p>
          <a:p>
            <a:pPr>
              <a:lnSpc>
                <a:spcPct val="200000"/>
              </a:lnSpc>
              <a:buFont typeface="Arial" pitchFamily="34" charset="0"/>
              <a:buNone/>
              <a:defRPr/>
            </a:pPr>
            <a:endParaRPr lang="sk-SK" dirty="0" smtClean="0"/>
          </a:p>
          <a:p>
            <a:pPr>
              <a:lnSpc>
                <a:spcPct val="200000"/>
              </a:lnSpc>
              <a:buFont typeface="Arial" pitchFamily="34" charset="0"/>
              <a:buNone/>
              <a:defRPr/>
            </a:pPr>
            <a:r>
              <a:rPr lang="sk-SK" dirty="0" smtClean="0"/>
              <a:t>Za najvhodnejšiu reprezentáciu bloku sme po skúmaní možností knižnice </a:t>
            </a:r>
            <a:r>
              <a:rPr lang="sk-SK" dirty="0" err="1" smtClean="0"/>
              <a:t>Qt</a:t>
            </a:r>
            <a:r>
              <a:rPr lang="sk-SK" dirty="0" smtClean="0"/>
              <a:t> zvolili  prvok </a:t>
            </a:r>
          </a:p>
          <a:p>
            <a:pPr>
              <a:lnSpc>
                <a:spcPct val="200000"/>
              </a:lnSpc>
              <a:buFont typeface="Arial" pitchFamily="34" charset="0"/>
              <a:buNone/>
              <a:defRPr/>
            </a:pPr>
            <a:r>
              <a:rPr lang="sk-SK" dirty="0" err="1" smtClean="0"/>
              <a:t>QGraphicsItem</a:t>
            </a:r>
            <a:r>
              <a:rPr lang="sk-SK" dirty="0" smtClean="0"/>
              <a:t>, ktorý je schopný niesť </a:t>
            </a:r>
            <a:r>
              <a:rPr lang="sk-SK" dirty="0" err="1" smtClean="0"/>
              <a:t>rich</a:t>
            </a:r>
            <a:r>
              <a:rPr lang="sk-SK" dirty="0" smtClean="0"/>
              <a:t> text informáciu ako i obrázok. Tento prvok je umiestnený </a:t>
            </a:r>
          </a:p>
          <a:p>
            <a:pPr>
              <a:lnSpc>
                <a:spcPct val="200000"/>
              </a:lnSpc>
              <a:buFont typeface="Arial" pitchFamily="34" charset="0"/>
              <a:buNone/>
              <a:defRPr/>
            </a:pPr>
            <a:r>
              <a:rPr lang="sk-SK" dirty="0" smtClean="0"/>
              <a:t>na scéne, ktorá zabezpečuje jeho vykresľovanie. Scéna umožňuje natívnu </a:t>
            </a:r>
            <a:r>
              <a:rPr lang="sk-SK" dirty="0" err="1" smtClean="0"/>
              <a:t>drag-and-drop</a:t>
            </a:r>
            <a:r>
              <a:rPr lang="sk-SK" dirty="0" smtClean="0"/>
              <a:t> podporu pre </a:t>
            </a:r>
          </a:p>
          <a:p>
            <a:pPr>
              <a:lnSpc>
                <a:spcPct val="200000"/>
              </a:lnSpc>
              <a:buFont typeface="Arial" pitchFamily="34" charset="0"/>
              <a:buNone/>
              <a:defRPr/>
            </a:pPr>
            <a:r>
              <a:rPr lang="sk-SK" dirty="0" smtClean="0"/>
              <a:t>bloky.</a:t>
            </a:r>
          </a:p>
          <a:p>
            <a:pPr>
              <a:lnSpc>
                <a:spcPct val="200000"/>
              </a:lnSpc>
              <a:buFont typeface="Arial" pitchFamily="34" charset="0"/>
              <a:buNone/>
              <a:defRPr/>
            </a:pPr>
            <a:endParaRPr lang="sk-SK" dirty="0" smtClean="0"/>
          </a:p>
          <a:p>
            <a:pPr>
              <a:lnSpc>
                <a:spcPct val="200000"/>
              </a:lnSpc>
              <a:buFont typeface="Arial" pitchFamily="34" charset="0"/>
              <a:buNone/>
              <a:defRPr/>
            </a:pPr>
            <a:r>
              <a:rPr lang="sk-SK" dirty="0" smtClean="0"/>
              <a:t>Text  je  automaticky  formátovaný podľa pravidiel pripojených ku gramatike. </a:t>
            </a:r>
          </a:p>
          <a:p>
            <a:pPr>
              <a:lnSpc>
                <a:spcPct val="200000"/>
              </a:lnSpc>
              <a:buFont typeface="Arial" pitchFamily="34" charset="0"/>
              <a:buNone/>
              <a:defRPr/>
            </a:pPr>
            <a:r>
              <a:rPr lang="sk-SK" dirty="0" smtClean="0"/>
              <a:t>Zatiaľ  máme  vytvorené  dve gramatiky C a zjednodušené XML.</a:t>
            </a:r>
          </a:p>
          <a:p>
            <a:pPr>
              <a:lnSpc>
                <a:spcPct val="200000"/>
              </a:lnSpc>
              <a:buFont typeface="Arial" pitchFamily="34" charset="0"/>
              <a:buNone/>
              <a:defRPr/>
            </a:pPr>
            <a:endParaRPr lang="sk-SK" dirty="0" smtClean="0"/>
          </a:p>
          <a:p>
            <a:pPr>
              <a:lnSpc>
                <a:spcPct val="200000"/>
              </a:lnSpc>
              <a:buFont typeface="Arial" pitchFamily="34" charset="0"/>
              <a:buNone/>
              <a:defRPr/>
            </a:pPr>
            <a:r>
              <a:rPr lang="sk-SK" dirty="0" err="1" smtClean="0"/>
              <a:t>LPeg</a:t>
            </a:r>
            <a:r>
              <a:rPr lang="sk-SK" dirty="0" smtClean="0"/>
              <a:t> [3] je knižnica jazyka </a:t>
            </a:r>
            <a:r>
              <a:rPr lang="sk-SK" dirty="0" err="1" smtClean="0"/>
              <a:t>Lua</a:t>
            </a:r>
            <a:r>
              <a:rPr lang="sk-SK" dirty="0" smtClean="0"/>
              <a:t> určená na hľadanie vzoriek v texte (</a:t>
            </a:r>
            <a:r>
              <a:rPr lang="sk-SK" dirty="0" err="1" smtClean="0"/>
              <a:t>pattern</a:t>
            </a:r>
            <a:r>
              <a:rPr lang="sk-SK" dirty="0" smtClean="0"/>
              <a:t> </a:t>
            </a:r>
            <a:r>
              <a:rPr lang="sk-SK" dirty="0" err="1" smtClean="0"/>
              <a:t>matching</a:t>
            </a:r>
            <a:r>
              <a:rPr lang="sk-SK" dirty="0" smtClean="0"/>
              <a:t>). e postavená na gramatikách typu PEG (</a:t>
            </a:r>
            <a:r>
              <a:rPr lang="sk-SK" dirty="0" err="1" smtClean="0"/>
              <a:t>Par-sing</a:t>
            </a:r>
            <a:r>
              <a:rPr lang="sk-SK" dirty="0" smtClean="0"/>
              <a:t> </a:t>
            </a:r>
            <a:r>
              <a:rPr lang="sk-SK" dirty="0" err="1" smtClean="0"/>
              <a:t>Expression</a:t>
            </a:r>
            <a:r>
              <a:rPr lang="sk-SK" dirty="0" smtClean="0"/>
              <a:t> </a:t>
            </a:r>
            <a:r>
              <a:rPr lang="sk-SK" dirty="0" err="1" smtClean="0"/>
              <a:t>Grammar</a:t>
            </a:r>
            <a:r>
              <a:rPr lang="sk-SK" dirty="0" smtClean="0"/>
              <a:t>), formalizme podobnom </a:t>
            </a:r>
            <a:r>
              <a:rPr lang="sk-SK" dirty="0" err="1" smtClean="0"/>
              <a:t>bezkontextovým</a:t>
            </a:r>
            <a:r>
              <a:rPr lang="sk-SK" dirty="0" smtClean="0"/>
              <a:t> gramatikám. PEG nedefinuje jazyk, ale algoritmus na jeho rozpoznanie.</a:t>
            </a:r>
          </a:p>
          <a:p>
            <a:pPr>
              <a:lnSpc>
                <a:spcPct val="200000"/>
              </a:lnSpc>
              <a:buFont typeface="Arial" pitchFamily="34" charset="0"/>
              <a:buNone/>
              <a:defRPr/>
            </a:pPr>
            <a:r>
              <a:rPr lang="sk-SK" dirty="0" err="1" smtClean="0"/>
              <a:t>LPeg</a:t>
            </a:r>
            <a:r>
              <a:rPr lang="sk-SK" dirty="0" smtClean="0"/>
              <a:t> poskytuje dva moduly s rozličným spôsobom práce.</a:t>
            </a:r>
          </a:p>
          <a:p>
            <a:pPr>
              <a:lnSpc>
                <a:spcPct val="200000"/>
              </a:lnSpc>
              <a:buFont typeface="Arial" pitchFamily="34" charset="0"/>
              <a:buNone/>
              <a:defRPr/>
            </a:pPr>
            <a:endParaRPr lang="sk-SK" dirty="0"/>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7</a:t>
            </a:fld>
            <a:endParaRPr lang="sk-SK"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a:bodyPr>
          <a:lstStyle/>
          <a:p>
            <a:pPr>
              <a:lnSpc>
                <a:spcPct val="200000"/>
              </a:lnSpc>
              <a:buFont typeface="Arial" pitchFamily="34" charset="0"/>
              <a:buNone/>
              <a:defRPr/>
            </a:pPr>
            <a:r>
              <a:rPr lang="sk-SK" dirty="0" smtClean="0"/>
              <a:t>Lepšie raz </a:t>
            </a:r>
            <a:r>
              <a:rPr lang="sk-SK" dirty="0" err="1" smtClean="0"/>
              <a:t>videt</a:t>
            </a:r>
            <a:r>
              <a:rPr lang="sk-SK" dirty="0" smtClean="0"/>
              <a:t> ako sto </a:t>
            </a:r>
            <a:r>
              <a:rPr lang="sk-SK" dirty="0" err="1" smtClean="0"/>
              <a:t>krat</a:t>
            </a:r>
            <a:r>
              <a:rPr lang="sk-SK" dirty="0" smtClean="0"/>
              <a:t> </a:t>
            </a:r>
            <a:r>
              <a:rPr lang="sk-SK" dirty="0" err="1" smtClean="0"/>
              <a:t>počut</a:t>
            </a:r>
            <a:r>
              <a:rPr lang="sk-SK" dirty="0" smtClean="0"/>
              <a:t> a teraz</a:t>
            </a:r>
            <a:r>
              <a:rPr lang="sk-SK" baseline="0" dirty="0" smtClean="0"/>
              <a:t> </a:t>
            </a:r>
            <a:r>
              <a:rPr lang="sk-SK" baseline="0" dirty="0" err="1" smtClean="0"/>
              <a:t>demo</a:t>
            </a:r>
            <a:r>
              <a:rPr lang="sk-SK" baseline="0" dirty="0" smtClean="0"/>
              <a:t> ....</a:t>
            </a:r>
            <a:endParaRPr lang="sk-SK" dirty="0"/>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8</a:t>
            </a:fld>
            <a:endParaRPr lang="sk-SK"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fontScale="92500" lnSpcReduction="20000"/>
          </a:bodyPr>
          <a:lstStyle/>
          <a:p>
            <a:r>
              <a:rPr lang="sk-SK" sz="1200" b="1" kern="1200" dirty="0" smtClean="0">
                <a:solidFill>
                  <a:schemeClr val="tx1"/>
                </a:solidFill>
                <a:latin typeface="+mn-lt"/>
                <a:ea typeface="+mn-ea"/>
                <a:cs typeface="+mn-cs"/>
              </a:rPr>
              <a:t>Zhrnutie súčasného stavu  projektu</a:t>
            </a:r>
          </a:p>
          <a:p>
            <a:r>
              <a:rPr lang="sk-SK" sz="1200" kern="1200" dirty="0" smtClean="0">
                <a:solidFill>
                  <a:schemeClr val="tx1"/>
                </a:solidFill>
                <a:latin typeface="+mn-lt"/>
                <a:ea typeface="+mn-ea"/>
                <a:cs typeface="+mn-cs"/>
              </a:rPr>
              <a:t>V súčasnom stave editora je implementovaná zakladaná funkcionalita, ktorú sa postupne snažíme zefektívniť. V súčasnej verzie projektu experimentujeme z efektívnejším prístupom pre vytvorenie abstraktného syntaktický stromu (</a:t>
            </a:r>
            <a:r>
              <a:rPr lang="sk-SK" sz="1200" i="1" kern="1200" dirty="0" smtClean="0">
                <a:solidFill>
                  <a:schemeClr val="tx1"/>
                </a:solidFill>
                <a:latin typeface="+mn-lt"/>
                <a:ea typeface="+mn-ea"/>
                <a:cs typeface="+mn-cs"/>
              </a:rPr>
              <a:t>AST</a:t>
            </a:r>
            <a:r>
              <a:rPr lang="sk-SK" sz="1200" kern="1200" dirty="0" smtClean="0">
                <a:solidFill>
                  <a:schemeClr val="tx1"/>
                </a:solidFill>
                <a:latin typeface="+mn-lt"/>
                <a:ea typeface="+mn-ea"/>
                <a:cs typeface="+mn-cs"/>
              </a:rPr>
              <a:t>) zo zdrojového kódu a taktiež rozširujeme možnosti syntaktickej analýzy pre viaceré jazyky. Prebiehajú experimenty s používateľským rozhraním a pohrávame sa s myšlienkou grafickej vizualizácie zdrojového kódu pre rôzne aspekty ako napr. vizualizáciu softvérových metrík. Ako sme spomenuli, je poskytnutá možnosť nastavenia klávesových skratiek, no pracuje sa aj na možnosti nastavenia vlastnej funkcionality pre jednotlivé skratky.</a:t>
            </a:r>
          </a:p>
          <a:p>
            <a:pPr>
              <a:lnSpc>
                <a:spcPct val="175000"/>
              </a:lnSpc>
              <a:buFont typeface="Arial" pitchFamily="34" charset="0"/>
              <a:buNone/>
              <a:defRPr/>
            </a:pP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pPr>
              <a:lnSpc>
                <a:spcPct val="175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Čo sme implementovali:</a:t>
            </a:r>
          </a:p>
          <a:p>
            <a:pPr>
              <a:lnSpc>
                <a:spcPct val="200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Paralelizovanie výpočtovo náročných operácií </a:t>
            </a:r>
          </a:p>
          <a:p>
            <a:pPr>
              <a:lnSpc>
                <a:spcPct val="200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Prenesenie spracovania AST stromu na stranu Lua</a:t>
            </a:r>
          </a:p>
          <a:p>
            <a:pPr>
              <a:lnSpc>
                <a:spcPct val="200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Zabudovanie pokročilej práce s textom – Undo, Redo, Copy/Paste</a:t>
            </a:r>
          </a:p>
          <a:p>
            <a:pPr>
              <a:lnSpc>
                <a:spcPct val="200000"/>
              </a:lnSpc>
              <a:buFont typeface="Arial" pitchFamily="34" charset="0"/>
              <a:buChar char="•"/>
              <a:defRPr/>
            </a:pPr>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Zabudovanie a vytvorenie vlastných Shortcuts</a:t>
            </a:r>
            <a:endParaRPr lang="pl-PL"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Práca s editorom založená na dvoch módoch (textový a grafický)</a:t>
            </a:r>
          </a:p>
          <a:p>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a:p>
            <a:r>
              <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Povedat niečo</a:t>
            </a:r>
            <a:r>
              <a:rPr lang="sk-SK" sz="1200" kern="0" baseline="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o funkcionalite :</a:t>
            </a:r>
          </a:p>
          <a:p>
            <a:pPr>
              <a:buFontTx/>
              <a:buChar char="-"/>
            </a:pPr>
            <a:r>
              <a:rPr lang="sk-SK" sz="1200" kern="0" baseline="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Shortcuts</a:t>
            </a:r>
          </a:p>
          <a:p>
            <a:pPr>
              <a:buFontTx/>
              <a:buChar char="-"/>
            </a:pPr>
            <a:r>
              <a:rPr lang="sk-SK" sz="1200" kern="0" baseline="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dopytovani do Lua </a:t>
            </a:r>
          </a:p>
          <a:p>
            <a:pPr>
              <a:buFontTx/>
              <a:buChar char="-"/>
            </a:pPr>
            <a:r>
              <a:rPr lang="sk-SK" sz="1200" kern="0" baseline="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rPr>
              <a:t>  dva  mody ukazat </a:t>
            </a:r>
            <a:endParaRPr lang="sk-SK" sz="1200" kern="0" dirty="0" smtClean="0">
              <a:ln w="18415" cmpd="sng">
                <a:noFill/>
                <a:prstDash val="solid"/>
              </a:ln>
              <a:solidFill>
                <a:srgbClr val="FFFFFF"/>
              </a:solidFill>
              <a:effectLst>
                <a:outerShdw blurRad="50800" dist="38100" dir="2700000" algn="tl" rotWithShape="0">
                  <a:prstClr val="black">
                    <a:alpha val="40000"/>
                  </a:prstClr>
                </a:outerShdw>
              </a:effectLst>
              <a:latin typeface="Times New Roman" pitchFamily="18" charset="0"/>
              <a:cs typeface="Times New Roman" pitchFamily="18" charset="0"/>
            </a:endParaRPr>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9</a:t>
            </a:fld>
            <a:endParaRPr lang="sk-SK"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a:xfrm>
            <a:off x="381000" y="685800"/>
            <a:ext cx="6096000" cy="3429000"/>
          </a:xfrm>
        </p:spPr>
      </p:sp>
      <p:sp>
        <p:nvSpPr>
          <p:cNvPr id="3" name="Zástupný symbol poznámok 2"/>
          <p:cNvSpPr>
            <a:spLocks noGrp="1"/>
          </p:cNvSpPr>
          <p:nvPr>
            <p:ph type="body" idx="1"/>
          </p:nvPr>
        </p:nvSpPr>
        <p:spPr/>
        <p:txBody>
          <a:bodyPr>
            <a:normAutofit/>
          </a:bodyPr>
          <a:lstStyle/>
          <a:p>
            <a:pPr>
              <a:buFont typeface="Arial" pitchFamily="34" charset="0"/>
              <a:buNone/>
            </a:pPr>
            <a:r>
              <a:rPr lang="sk-SK" sz="1200" dirty="0" smtClean="0">
                <a:latin typeface="Arial" pitchFamily="34" charset="0"/>
                <a:cs typeface="Arial" pitchFamily="34" charset="0"/>
              </a:rPr>
              <a:t> -Optimalizovať funkcionality pre rýchlejšiu a príjemnejšiu prácu v editore</a:t>
            </a:r>
          </a:p>
          <a:p>
            <a:pPr>
              <a:buFont typeface="Arial" pitchFamily="34" charset="0"/>
              <a:buNone/>
            </a:pPr>
            <a:r>
              <a:rPr lang="sk-SK" sz="1200" dirty="0" smtClean="0">
                <a:latin typeface="Arial" pitchFamily="34" charset="0"/>
                <a:cs typeface="Arial" pitchFamily="34" charset="0"/>
              </a:rPr>
              <a:t>-Vylepšiť analýzu zdrojového kódu pre rôzne jazyky (</a:t>
            </a:r>
            <a:r>
              <a:rPr lang="sk-SK" sz="1200" dirty="0" err="1" smtClean="0">
                <a:latin typeface="Arial" pitchFamily="34" charset="0"/>
                <a:cs typeface="Arial" pitchFamily="34" charset="0"/>
              </a:rPr>
              <a:t>Java</a:t>
            </a:r>
            <a:r>
              <a:rPr lang="sk-SK" sz="1200" dirty="0" smtClean="0">
                <a:latin typeface="Arial" pitchFamily="34" charset="0"/>
                <a:cs typeface="Arial" pitchFamily="34" charset="0"/>
              </a:rPr>
              <a:t>, C#, HTML, PHP a pod.)</a:t>
            </a:r>
          </a:p>
          <a:p>
            <a:pPr>
              <a:buFont typeface="Arial" pitchFamily="34" charset="0"/>
              <a:buChar char="•"/>
            </a:pPr>
            <a:r>
              <a:rPr lang="sk-SK" sz="1200" dirty="0" smtClean="0">
                <a:latin typeface="Arial" pitchFamily="34" charset="0"/>
                <a:cs typeface="Arial" pitchFamily="34" charset="0"/>
              </a:rPr>
              <a:t>  Rozšíriť vstávajúcu funkcionalitu editora (Vyhľadávanie, </a:t>
            </a:r>
            <a:r>
              <a:rPr lang="sk-SK" sz="1200" dirty="0" err="1" smtClean="0">
                <a:latin typeface="Arial" pitchFamily="34" charset="0"/>
                <a:cs typeface="Arial" pitchFamily="34" charset="0"/>
              </a:rPr>
              <a:t>IntelliSense</a:t>
            </a:r>
            <a:r>
              <a:rPr lang="sk-SK" sz="1200" dirty="0" smtClean="0">
                <a:latin typeface="Arial" pitchFamily="34" charset="0"/>
                <a:cs typeface="Arial" pitchFamily="34" charset="0"/>
              </a:rPr>
              <a:t>, </a:t>
            </a:r>
            <a:r>
              <a:rPr lang="sk-SK" sz="1200" dirty="0" err="1" smtClean="0">
                <a:latin typeface="Arial" pitchFamily="34" charset="0"/>
                <a:cs typeface="Arial" pitchFamily="34" charset="0"/>
              </a:rPr>
              <a:t>Plug-in</a:t>
            </a:r>
            <a:r>
              <a:rPr lang="sk-SK" sz="1200" dirty="0" smtClean="0">
                <a:latin typeface="Arial" pitchFamily="34" charset="0"/>
                <a:cs typeface="Arial" pitchFamily="34" charset="0"/>
              </a:rPr>
              <a:t>, CVS)</a:t>
            </a:r>
          </a:p>
          <a:p>
            <a:pPr>
              <a:buFont typeface="Arial" pitchFamily="34" charset="0"/>
              <a:buChar char="•"/>
            </a:pPr>
            <a:r>
              <a:rPr lang="sk-SK" sz="1200" dirty="0" smtClean="0">
                <a:latin typeface="Arial" pitchFamily="34" charset="0"/>
                <a:cs typeface="Arial" pitchFamily="34" charset="0"/>
              </a:rPr>
              <a:t>  Vizualizácia softvérových metrík (</a:t>
            </a:r>
            <a:r>
              <a:rPr lang="sk-SK" sz="1200" dirty="0" err="1" smtClean="0">
                <a:latin typeface="Arial" pitchFamily="34" charset="0"/>
                <a:cs typeface="Arial" pitchFamily="34" charset="0"/>
              </a:rPr>
              <a:t>Cyklomatická</a:t>
            </a:r>
            <a:r>
              <a:rPr lang="sk-SK" sz="1200" dirty="0" smtClean="0">
                <a:latin typeface="Arial" pitchFamily="34" charset="0"/>
                <a:cs typeface="Arial" pitchFamily="34" charset="0"/>
              </a:rPr>
              <a:t> zložitosť, CK metriky a pod.)  </a:t>
            </a:r>
            <a:endParaRPr lang="sk-SK" dirty="0" smtClean="0">
              <a:latin typeface="Arial" pitchFamily="34" charset="0"/>
              <a:cs typeface="Arial" pitchFamily="34" charset="0"/>
            </a:endParaRPr>
          </a:p>
          <a:p>
            <a:endParaRPr lang="sk-SK" dirty="0" smtClean="0">
              <a:latin typeface="Arial" pitchFamily="34" charset="0"/>
              <a:cs typeface="Arial" pitchFamily="34" charset="0"/>
            </a:endParaRPr>
          </a:p>
          <a:p>
            <a:r>
              <a:rPr lang="sk-SK" dirty="0" smtClean="0">
                <a:latin typeface="Arial" pitchFamily="34" charset="0"/>
                <a:cs typeface="Arial" pitchFamily="34" charset="0"/>
              </a:rPr>
              <a:t>ale by oslovil širšie spektrum vývojárov, ktorí by sa aj zapojili do ďalšieho vývoja editora </a:t>
            </a:r>
          </a:p>
          <a:p>
            <a:r>
              <a:rPr lang="sk-SK" sz="1200" dirty="0" smtClean="0">
                <a:latin typeface="Arial" pitchFamily="34" charset="0"/>
                <a:cs typeface="Arial" pitchFamily="34" charset="0"/>
              </a:rPr>
              <a:t>Paralelizovanie výpočtovo náročných operácií - </a:t>
            </a:r>
            <a:r>
              <a:rPr lang="pl-PL" sz="1200" dirty="0" smtClean="0">
                <a:latin typeface="Arial" pitchFamily="34" charset="0"/>
                <a:cs typeface="Arial" pitchFamily="34" charset="0"/>
              </a:rPr>
              <a:t>spracovanie syntaktickej analýzy na pozadí</a:t>
            </a:r>
            <a:endParaRPr lang="sk-SK" dirty="0" smtClean="0">
              <a:latin typeface="Arial" pitchFamily="34" charset="0"/>
              <a:cs typeface="Arial" pitchFamily="34" charset="0"/>
            </a:endParaRPr>
          </a:p>
          <a:p>
            <a:endParaRPr lang="sk-SK" dirty="0" smtClean="0">
              <a:latin typeface="Arial" pitchFamily="34" charset="0"/>
              <a:cs typeface="Arial" pitchFamily="34" charset="0"/>
            </a:endParaRPr>
          </a:p>
          <a:p>
            <a:r>
              <a:rPr lang="sk-SK" dirty="0" smtClean="0"/>
              <a:t>Prebiehajú  experimenty  s používateľským  rozhraním a pohrávame sa s myšlienkou grafickej vizualizácie zdrojového kódu pre rôzne aspekty ako napr. </a:t>
            </a:r>
          </a:p>
          <a:p>
            <a:r>
              <a:rPr lang="sk-SK" dirty="0" smtClean="0"/>
              <a:t>vizualizáciu softvérových metrík.</a:t>
            </a:r>
          </a:p>
          <a:p>
            <a:endParaRPr lang="sk-SK" dirty="0" smtClean="0"/>
          </a:p>
          <a:p>
            <a:r>
              <a:rPr lang="sk-SK" dirty="0" smtClean="0"/>
              <a:t>tvorba dokumentácie – umožniť písanie dokumentácie priamo do zdrojového kódu, a poskytnúť: </a:t>
            </a:r>
          </a:p>
          <a:p>
            <a:r>
              <a:rPr lang="sk-SK" dirty="0" smtClean="0"/>
              <a:t>o  priame formátovanie textu </a:t>
            </a:r>
          </a:p>
          <a:p>
            <a:r>
              <a:rPr lang="sk-SK" dirty="0" smtClean="0"/>
              <a:t>o  samostatný aj kombinovaný výstup pre kompilovateľný program a dokumentáciu</a:t>
            </a:r>
          </a:p>
          <a:p>
            <a:endParaRPr lang="sk-SK" dirty="0" smtClean="0"/>
          </a:p>
          <a:p>
            <a:r>
              <a:rPr lang="sk-SK" dirty="0" smtClean="0"/>
              <a:t>hlbšia analýza zdrojového kódu za účelom hľadania pachov kódu (</a:t>
            </a:r>
            <a:r>
              <a:rPr lang="sk-SK" dirty="0" err="1" smtClean="0"/>
              <a:t>code</a:t>
            </a:r>
            <a:r>
              <a:rPr lang="sk-SK" dirty="0" smtClean="0"/>
              <a:t> </a:t>
            </a:r>
            <a:r>
              <a:rPr lang="sk-SK" dirty="0" err="1" smtClean="0"/>
              <a:t>smells</a:t>
            </a:r>
            <a:r>
              <a:rPr lang="sk-SK" dirty="0" smtClean="0"/>
              <a:t>), </a:t>
            </a:r>
          </a:p>
        </p:txBody>
      </p:sp>
      <p:sp>
        <p:nvSpPr>
          <p:cNvPr id="4" name="Zástupný symbol čísla snímky 3"/>
          <p:cNvSpPr>
            <a:spLocks noGrp="1"/>
          </p:cNvSpPr>
          <p:nvPr>
            <p:ph type="sldNum" sz="quarter" idx="10"/>
          </p:nvPr>
        </p:nvSpPr>
        <p:spPr/>
        <p:txBody>
          <a:bodyPr/>
          <a:lstStyle/>
          <a:p>
            <a:fld id="{45D1DA62-001F-4525-B5C7-5BA4A19F932D}" type="slidenum">
              <a:rPr lang="sk-SK" smtClean="0"/>
              <a:pPr/>
              <a:t>10</a:t>
            </a:fld>
            <a:endParaRPr lang="sk-SK"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á snímka">
    <p:spTree>
      <p:nvGrpSpPr>
        <p:cNvPr id="1" name=""/>
        <p:cNvGrpSpPr/>
        <p:nvPr/>
      </p:nvGrpSpPr>
      <p:grpSpPr>
        <a:xfrm>
          <a:off x="0" y="0"/>
          <a:ext cx="0" cy="0"/>
          <a:chOff x="0" y="0"/>
          <a:chExt cx="0" cy="0"/>
        </a:xfrm>
      </p:grpSpPr>
      <p:sp>
        <p:nvSpPr>
          <p:cNvPr id="2" name="Nadpis 1"/>
          <p:cNvSpPr>
            <a:spLocks noGrp="1"/>
          </p:cNvSpPr>
          <p:nvPr>
            <p:ph type="ctrTitle"/>
          </p:nvPr>
        </p:nvSpPr>
        <p:spPr>
          <a:xfrm>
            <a:off x="685800" y="1597820"/>
            <a:ext cx="7772400" cy="1102519"/>
          </a:xfrm>
        </p:spPr>
        <p:txBody>
          <a:bodyPr/>
          <a:lstStyle/>
          <a:p>
            <a:r>
              <a:rPr lang="sk-SK" smtClean="0"/>
              <a:t>Kliknite sem a upravte štýl predlohy nadpisov.</a:t>
            </a:r>
            <a:endParaRPr lang="sk-SK"/>
          </a:p>
        </p:txBody>
      </p:sp>
      <p:sp>
        <p:nvSpPr>
          <p:cNvPr id="3" name="Podnadpis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k-SK" smtClean="0"/>
              <a:t>Kliknite sem a upravte štýl predlohy podnadpisov.</a:t>
            </a:r>
            <a:endParaRPr lang="sk-SK"/>
          </a:p>
        </p:txBody>
      </p:sp>
      <p:sp>
        <p:nvSpPr>
          <p:cNvPr id="4" name="Zástupný symbol dátumu 3"/>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zvislého textu 2"/>
          <p:cNvSpPr>
            <a:spLocks noGrp="1"/>
          </p:cNvSpPr>
          <p:nvPr>
            <p:ph type="body" orient="vert" idx="1"/>
          </p:nvPr>
        </p:nvSpPr>
        <p:spPr/>
        <p:txBody>
          <a:bodyPr vert="eaVert"/>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p:cNvSpPr>
            <a:spLocks noGrp="1"/>
          </p:cNvSpPr>
          <p:nvPr>
            <p:ph type="title" orient="vert"/>
          </p:nvPr>
        </p:nvSpPr>
        <p:spPr>
          <a:xfrm>
            <a:off x="6629400" y="154781"/>
            <a:ext cx="2057400" cy="3290888"/>
          </a:xfrm>
        </p:spPr>
        <p:txBody>
          <a:bodyPr vert="eaVert"/>
          <a:lstStyle/>
          <a:p>
            <a:r>
              <a:rPr lang="sk-SK" smtClean="0"/>
              <a:t>Kliknite sem a upravte štýl predlohy nadpisov.</a:t>
            </a:r>
            <a:endParaRPr lang="sk-SK"/>
          </a:p>
        </p:txBody>
      </p:sp>
      <p:sp>
        <p:nvSpPr>
          <p:cNvPr id="3" name="Zástupný symbol zvislého textu 2"/>
          <p:cNvSpPr>
            <a:spLocks noGrp="1"/>
          </p:cNvSpPr>
          <p:nvPr>
            <p:ph type="body" orient="vert" idx="1"/>
          </p:nvPr>
        </p:nvSpPr>
        <p:spPr>
          <a:xfrm>
            <a:off x="457200" y="154781"/>
            <a:ext cx="6019800" cy="3290888"/>
          </a:xfrm>
        </p:spPr>
        <p:txBody>
          <a:bodyPr vert="eaVert"/>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Úvodná snímka">
    <p:spTree>
      <p:nvGrpSpPr>
        <p:cNvPr id="1" name=""/>
        <p:cNvGrpSpPr/>
        <p:nvPr/>
      </p:nvGrpSpPr>
      <p:grpSpPr>
        <a:xfrm>
          <a:off x="0" y="0"/>
          <a:ext cx="0" cy="0"/>
          <a:chOff x="0" y="0"/>
          <a:chExt cx="0" cy="0"/>
        </a:xfrm>
      </p:grpSpPr>
      <p:sp>
        <p:nvSpPr>
          <p:cNvPr id="2" name="Nadpis 1"/>
          <p:cNvSpPr>
            <a:spLocks noGrp="1"/>
          </p:cNvSpPr>
          <p:nvPr>
            <p:ph type="ctrTitle"/>
          </p:nvPr>
        </p:nvSpPr>
        <p:spPr>
          <a:xfrm>
            <a:off x="685800" y="1597821"/>
            <a:ext cx="7772400" cy="1102519"/>
          </a:xfrm>
        </p:spPr>
        <p:txBody>
          <a:bodyPr/>
          <a:lstStyle/>
          <a:p>
            <a:r>
              <a:rPr lang="sk-SK" smtClean="0"/>
              <a:t>Kliknite sem a upravte štýl predlohy nadpisov.</a:t>
            </a:r>
            <a:endParaRPr lang="sk-SK"/>
          </a:p>
        </p:txBody>
      </p:sp>
      <p:sp>
        <p:nvSpPr>
          <p:cNvPr id="3" name="Podnadpis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k-SK" smtClean="0"/>
              <a:t>Kliknite sem a upravte štýl predlohy podnadpisov.</a:t>
            </a:r>
            <a:endParaRPr lang="sk-SK"/>
          </a:p>
        </p:txBody>
      </p:sp>
      <p:sp>
        <p:nvSpPr>
          <p:cNvPr id="4" name="Zástupný symbol dátumu 3"/>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5" name="Zástupný symbol päty 4"/>
          <p:cNvSpPr>
            <a:spLocks noGrp="1"/>
          </p:cNvSpPr>
          <p:nvPr>
            <p:ph type="ftr" sz="quarter" idx="11"/>
          </p:nvPr>
        </p:nvSpPr>
        <p:spPr/>
        <p:txBody>
          <a:bodyPr/>
          <a:lstStyle/>
          <a:p>
            <a:endParaRPr lang="sk-SK" dirty="0">
              <a:solidFill>
                <a:prstClr val="black">
                  <a:tint val="75000"/>
                </a:prstClr>
              </a:solidFill>
            </a:endParaRPr>
          </a:p>
        </p:txBody>
      </p:sp>
      <p:sp>
        <p:nvSpPr>
          <p:cNvPr id="6" name="Zástupný symbol čísla snímky 5"/>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obsahu 2"/>
          <p:cNvSpPr>
            <a:spLocks noGrp="1"/>
          </p:cNvSpPr>
          <p:nvPr>
            <p:ph idx="1"/>
          </p:nvPr>
        </p:nvSpPr>
        <p:spPr/>
        <p:txBody>
          <a:body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5" name="Zástupný symbol päty 4"/>
          <p:cNvSpPr>
            <a:spLocks noGrp="1"/>
          </p:cNvSpPr>
          <p:nvPr>
            <p:ph type="ftr" sz="quarter" idx="11"/>
          </p:nvPr>
        </p:nvSpPr>
        <p:spPr/>
        <p:txBody>
          <a:bodyPr/>
          <a:lstStyle/>
          <a:p>
            <a:endParaRPr lang="sk-SK" dirty="0">
              <a:solidFill>
                <a:prstClr val="black">
                  <a:tint val="75000"/>
                </a:prstClr>
              </a:solidFill>
            </a:endParaRPr>
          </a:p>
        </p:txBody>
      </p:sp>
      <p:sp>
        <p:nvSpPr>
          <p:cNvPr id="6" name="Zástupný symbol čísla snímky 5"/>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Nadpis 1"/>
          <p:cNvSpPr>
            <a:spLocks noGrp="1"/>
          </p:cNvSpPr>
          <p:nvPr>
            <p:ph type="title"/>
          </p:nvPr>
        </p:nvSpPr>
        <p:spPr>
          <a:xfrm>
            <a:off x="722313" y="3305177"/>
            <a:ext cx="7772400" cy="1021557"/>
          </a:xfrm>
        </p:spPr>
        <p:txBody>
          <a:bodyPr anchor="t"/>
          <a:lstStyle>
            <a:lvl1pPr algn="l">
              <a:defRPr sz="4000" b="1" cap="all"/>
            </a:lvl1pPr>
          </a:lstStyle>
          <a:p>
            <a:r>
              <a:rPr lang="sk-SK" smtClean="0"/>
              <a:t>Kliknite sem a upravte štýl predlohy nadpisov.</a:t>
            </a:r>
            <a:endParaRPr lang="sk-SK"/>
          </a:p>
        </p:txBody>
      </p:sp>
      <p:sp>
        <p:nvSpPr>
          <p:cNvPr id="3" name="Zástupný symbol textu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smtClean="0"/>
              <a:t>Kliknite sem a upravte štýly predlohy textu.</a:t>
            </a:r>
          </a:p>
        </p:txBody>
      </p:sp>
      <p:sp>
        <p:nvSpPr>
          <p:cNvPr id="4" name="Zástupný symbol dátumu 3"/>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5" name="Zástupný symbol päty 4"/>
          <p:cNvSpPr>
            <a:spLocks noGrp="1"/>
          </p:cNvSpPr>
          <p:nvPr>
            <p:ph type="ftr" sz="quarter" idx="11"/>
          </p:nvPr>
        </p:nvSpPr>
        <p:spPr/>
        <p:txBody>
          <a:bodyPr/>
          <a:lstStyle/>
          <a:p>
            <a:endParaRPr lang="sk-SK" dirty="0">
              <a:solidFill>
                <a:prstClr val="black">
                  <a:tint val="75000"/>
                </a:prstClr>
              </a:solidFill>
            </a:endParaRPr>
          </a:p>
        </p:txBody>
      </p:sp>
      <p:sp>
        <p:nvSpPr>
          <p:cNvPr id="6" name="Zástupný symbol čísla snímky 5"/>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obsahu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obsahu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5" name="Zástupný symbol dátumu 4"/>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6" name="Zástupný symbol päty 5"/>
          <p:cNvSpPr>
            <a:spLocks noGrp="1"/>
          </p:cNvSpPr>
          <p:nvPr>
            <p:ph type="ftr" sz="quarter" idx="11"/>
          </p:nvPr>
        </p:nvSpPr>
        <p:spPr/>
        <p:txBody>
          <a:bodyPr/>
          <a:lstStyle/>
          <a:p>
            <a:endParaRPr lang="sk-SK" dirty="0">
              <a:solidFill>
                <a:prstClr val="black">
                  <a:tint val="75000"/>
                </a:prstClr>
              </a:solidFill>
            </a:endParaRPr>
          </a:p>
        </p:txBody>
      </p:sp>
      <p:sp>
        <p:nvSpPr>
          <p:cNvPr id="7" name="Zástupný symbol čísla snímky 6"/>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sk-SK" smtClean="0"/>
              <a:t>Kliknite sem a upravte štýl predlohy nadpisov.</a:t>
            </a:r>
            <a:endParaRPr lang="sk-SK"/>
          </a:p>
        </p:txBody>
      </p:sp>
      <p:sp>
        <p:nvSpPr>
          <p:cNvPr id="3" name="Zástupný symbol textu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smtClean="0"/>
              <a:t>Kliknite sem a upravte štýly predlohy textu.</a:t>
            </a:r>
          </a:p>
        </p:txBody>
      </p:sp>
      <p:sp>
        <p:nvSpPr>
          <p:cNvPr id="4" name="Zástupný symbol obsah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5" name="Zástupný symbol textu 4"/>
          <p:cNvSpPr>
            <a:spLocks noGrp="1"/>
          </p:cNvSpPr>
          <p:nvPr>
            <p:ph type="body" sz="quarter" idx="3"/>
          </p:nvPr>
        </p:nvSpPr>
        <p:spPr>
          <a:xfrm>
            <a:off x="4645029"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smtClean="0"/>
              <a:t>Kliknite sem a upravte štýly predlohy textu.</a:t>
            </a:r>
          </a:p>
        </p:txBody>
      </p:sp>
      <p:sp>
        <p:nvSpPr>
          <p:cNvPr id="6" name="Zástupný symbol obsahu 5"/>
          <p:cNvSpPr>
            <a:spLocks noGrp="1"/>
          </p:cNvSpPr>
          <p:nvPr>
            <p:ph sz="quarter" idx="4"/>
          </p:nvPr>
        </p:nvSpPr>
        <p:spPr>
          <a:xfrm>
            <a:off x="464502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7" name="Zástupný symbol dátumu 6"/>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8" name="Zástupný symbol päty 7"/>
          <p:cNvSpPr>
            <a:spLocks noGrp="1"/>
          </p:cNvSpPr>
          <p:nvPr>
            <p:ph type="ftr" sz="quarter" idx="11"/>
          </p:nvPr>
        </p:nvSpPr>
        <p:spPr/>
        <p:txBody>
          <a:bodyPr/>
          <a:lstStyle/>
          <a:p>
            <a:endParaRPr lang="sk-SK" dirty="0">
              <a:solidFill>
                <a:prstClr val="black">
                  <a:tint val="75000"/>
                </a:prstClr>
              </a:solidFill>
            </a:endParaRPr>
          </a:p>
        </p:txBody>
      </p:sp>
      <p:sp>
        <p:nvSpPr>
          <p:cNvPr id="9" name="Zástupný symbol čísla snímky 8"/>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dátumu 2"/>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4" name="Zástupný symbol päty 3"/>
          <p:cNvSpPr>
            <a:spLocks noGrp="1"/>
          </p:cNvSpPr>
          <p:nvPr>
            <p:ph type="ftr" sz="quarter" idx="11"/>
          </p:nvPr>
        </p:nvSpPr>
        <p:spPr/>
        <p:txBody>
          <a:bodyPr/>
          <a:lstStyle/>
          <a:p>
            <a:endParaRPr lang="sk-SK" dirty="0">
              <a:solidFill>
                <a:prstClr val="black">
                  <a:tint val="75000"/>
                </a:prstClr>
              </a:solidFill>
            </a:endParaRPr>
          </a:p>
        </p:txBody>
      </p:sp>
      <p:sp>
        <p:nvSpPr>
          <p:cNvPr id="5" name="Zástupný symbol čísla snímky 4"/>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3" name="Zástupný symbol päty 2"/>
          <p:cNvSpPr>
            <a:spLocks noGrp="1"/>
          </p:cNvSpPr>
          <p:nvPr>
            <p:ph type="ftr" sz="quarter" idx="11"/>
          </p:nvPr>
        </p:nvSpPr>
        <p:spPr/>
        <p:txBody>
          <a:bodyPr/>
          <a:lstStyle/>
          <a:p>
            <a:endParaRPr lang="sk-SK" dirty="0">
              <a:solidFill>
                <a:prstClr val="black">
                  <a:tint val="75000"/>
                </a:prstClr>
              </a:solidFill>
            </a:endParaRPr>
          </a:p>
        </p:txBody>
      </p:sp>
      <p:sp>
        <p:nvSpPr>
          <p:cNvPr id="4" name="Zástupný symbol čísla snímky 3"/>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Nadpis 1"/>
          <p:cNvSpPr>
            <a:spLocks noGrp="1"/>
          </p:cNvSpPr>
          <p:nvPr>
            <p:ph type="title"/>
          </p:nvPr>
        </p:nvSpPr>
        <p:spPr>
          <a:xfrm>
            <a:off x="457204" y="204788"/>
            <a:ext cx="3008313" cy="871538"/>
          </a:xfrm>
        </p:spPr>
        <p:txBody>
          <a:bodyPr anchor="b"/>
          <a:lstStyle>
            <a:lvl1pPr algn="l">
              <a:defRPr sz="2000" b="1"/>
            </a:lvl1pPr>
          </a:lstStyle>
          <a:p>
            <a:r>
              <a:rPr lang="sk-SK" smtClean="0"/>
              <a:t>Kliknite sem a upravte štýl predlohy nadpisov.</a:t>
            </a:r>
            <a:endParaRPr lang="sk-SK"/>
          </a:p>
        </p:txBody>
      </p:sp>
      <p:sp>
        <p:nvSpPr>
          <p:cNvPr id="3" name="Zástupný symbol obsahu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textu 3"/>
          <p:cNvSpPr>
            <a:spLocks noGrp="1"/>
          </p:cNvSpPr>
          <p:nvPr>
            <p:ph type="body" sz="half" idx="2"/>
          </p:nvPr>
        </p:nvSpPr>
        <p:spPr>
          <a:xfrm>
            <a:off x="457204"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smtClean="0"/>
              <a:t>Kliknite sem a upravte štýly predlohy textu.</a:t>
            </a:r>
          </a:p>
        </p:txBody>
      </p:sp>
      <p:sp>
        <p:nvSpPr>
          <p:cNvPr id="5" name="Zástupný symbol dátumu 4"/>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6" name="Zástupný symbol päty 5"/>
          <p:cNvSpPr>
            <a:spLocks noGrp="1"/>
          </p:cNvSpPr>
          <p:nvPr>
            <p:ph type="ftr" sz="quarter" idx="11"/>
          </p:nvPr>
        </p:nvSpPr>
        <p:spPr/>
        <p:txBody>
          <a:bodyPr/>
          <a:lstStyle/>
          <a:p>
            <a:endParaRPr lang="sk-SK" dirty="0">
              <a:solidFill>
                <a:prstClr val="black">
                  <a:tint val="75000"/>
                </a:prstClr>
              </a:solidFill>
            </a:endParaRPr>
          </a:p>
        </p:txBody>
      </p:sp>
      <p:sp>
        <p:nvSpPr>
          <p:cNvPr id="7" name="Zástupný symbol čísla snímky 6"/>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obsahu 2"/>
          <p:cNvSpPr>
            <a:spLocks noGrp="1"/>
          </p:cNvSpPr>
          <p:nvPr>
            <p:ph idx="1"/>
          </p:nvPr>
        </p:nvSpPr>
        <p:spPr/>
        <p:txBody>
          <a:body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Nadpis 1"/>
          <p:cNvSpPr>
            <a:spLocks noGrp="1"/>
          </p:cNvSpPr>
          <p:nvPr>
            <p:ph type="title"/>
          </p:nvPr>
        </p:nvSpPr>
        <p:spPr>
          <a:xfrm>
            <a:off x="1792288" y="3600450"/>
            <a:ext cx="5486400" cy="425054"/>
          </a:xfrm>
        </p:spPr>
        <p:txBody>
          <a:bodyPr anchor="b"/>
          <a:lstStyle>
            <a:lvl1pPr algn="l">
              <a:defRPr sz="2000" b="1"/>
            </a:lvl1pPr>
          </a:lstStyle>
          <a:p>
            <a:r>
              <a:rPr lang="sk-SK" smtClean="0"/>
              <a:t>Kliknite sem a upravte štýl predlohy nadpisov.</a:t>
            </a:r>
            <a:endParaRPr lang="sk-SK"/>
          </a:p>
        </p:txBody>
      </p:sp>
      <p:sp>
        <p:nvSpPr>
          <p:cNvPr id="3" name="Zástupný symbol obrázka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k-SK" dirty="0"/>
          </a:p>
        </p:txBody>
      </p:sp>
      <p:sp>
        <p:nvSpPr>
          <p:cNvPr id="4" name="Zástupný symbol textu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smtClean="0"/>
              <a:t>Kliknite sem a upravte štýly predlohy textu.</a:t>
            </a:r>
          </a:p>
        </p:txBody>
      </p:sp>
      <p:sp>
        <p:nvSpPr>
          <p:cNvPr id="5" name="Zástupný symbol dátumu 4"/>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6" name="Zástupný symbol päty 5"/>
          <p:cNvSpPr>
            <a:spLocks noGrp="1"/>
          </p:cNvSpPr>
          <p:nvPr>
            <p:ph type="ftr" sz="quarter" idx="11"/>
          </p:nvPr>
        </p:nvSpPr>
        <p:spPr/>
        <p:txBody>
          <a:bodyPr/>
          <a:lstStyle/>
          <a:p>
            <a:endParaRPr lang="sk-SK" dirty="0">
              <a:solidFill>
                <a:prstClr val="black">
                  <a:tint val="75000"/>
                </a:prstClr>
              </a:solidFill>
            </a:endParaRPr>
          </a:p>
        </p:txBody>
      </p:sp>
      <p:sp>
        <p:nvSpPr>
          <p:cNvPr id="7" name="Zástupný symbol čísla snímky 6"/>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zvislého textu 2"/>
          <p:cNvSpPr>
            <a:spLocks noGrp="1"/>
          </p:cNvSpPr>
          <p:nvPr>
            <p:ph type="body" orient="vert" idx="1"/>
          </p:nvPr>
        </p:nvSpPr>
        <p:spPr/>
        <p:txBody>
          <a:bodyPr vert="eaVert"/>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5" name="Zástupný symbol päty 4"/>
          <p:cNvSpPr>
            <a:spLocks noGrp="1"/>
          </p:cNvSpPr>
          <p:nvPr>
            <p:ph type="ftr" sz="quarter" idx="11"/>
          </p:nvPr>
        </p:nvSpPr>
        <p:spPr/>
        <p:txBody>
          <a:bodyPr/>
          <a:lstStyle/>
          <a:p>
            <a:endParaRPr lang="sk-SK" dirty="0">
              <a:solidFill>
                <a:prstClr val="black">
                  <a:tint val="75000"/>
                </a:prstClr>
              </a:solidFill>
            </a:endParaRPr>
          </a:p>
        </p:txBody>
      </p:sp>
      <p:sp>
        <p:nvSpPr>
          <p:cNvPr id="6" name="Zástupný symbol čísla snímky 5"/>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p:cNvSpPr>
            <a:spLocks noGrp="1"/>
          </p:cNvSpPr>
          <p:nvPr>
            <p:ph type="title" orient="vert"/>
          </p:nvPr>
        </p:nvSpPr>
        <p:spPr>
          <a:xfrm>
            <a:off x="6629400" y="205980"/>
            <a:ext cx="2057400" cy="4388644"/>
          </a:xfrm>
        </p:spPr>
        <p:txBody>
          <a:bodyPr vert="eaVert"/>
          <a:lstStyle/>
          <a:p>
            <a:r>
              <a:rPr lang="sk-SK" smtClean="0"/>
              <a:t>Kliknite sem a upravte štýl predlohy nadpisov.</a:t>
            </a:r>
            <a:endParaRPr lang="sk-SK"/>
          </a:p>
        </p:txBody>
      </p:sp>
      <p:sp>
        <p:nvSpPr>
          <p:cNvPr id="3" name="Zástupný symbol zvislého textu 2"/>
          <p:cNvSpPr>
            <a:spLocks noGrp="1"/>
          </p:cNvSpPr>
          <p:nvPr>
            <p:ph type="body" orient="vert" idx="1"/>
          </p:nvPr>
        </p:nvSpPr>
        <p:spPr>
          <a:xfrm>
            <a:off x="457200" y="205980"/>
            <a:ext cx="6019800" cy="4388644"/>
          </a:xfrm>
        </p:spPr>
        <p:txBody>
          <a:bodyPr vert="eaVert"/>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10"/>
          </p:nvPr>
        </p:nvSpPr>
        <p:spPr/>
        <p:txBody>
          <a:body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5" name="Zástupný symbol päty 4"/>
          <p:cNvSpPr>
            <a:spLocks noGrp="1"/>
          </p:cNvSpPr>
          <p:nvPr>
            <p:ph type="ftr" sz="quarter" idx="11"/>
          </p:nvPr>
        </p:nvSpPr>
        <p:spPr/>
        <p:txBody>
          <a:bodyPr/>
          <a:lstStyle/>
          <a:p>
            <a:endParaRPr lang="sk-SK" dirty="0">
              <a:solidFill>
                <a:prstClr val="black">
                  <a:tint val="75000"/>
                </a:prstClr>
              </a:solidFill>
            </a:endParaRPr>
          </a:p>
        </p:txBody>
      </p:sp>
      <p:sp>
        <p:nvSpPr>
          <p:cNvPr id="6" name="Zástupný symbol čísla snímky 5"/>
          <p:cNvSpPr>
            <a:spLocks noGrp="1"/>
          </p:cNvSpPr>
          <p:nvPr>
            <p:ph type="sldNum" sz="quarter" idx="12"/>
          </p:nvPr>
        </p:nvSpPr>
        <p:spPr/>
        <p:txBody>
          <a:body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Nadpis 1"/>
          <p:cNvSpPr>
            <a:spLocks noGrp="1"/>
          </p:cNvSpPr>
          <p:nvPr>
            <p:ph type="title"/>
          </p:nvPr>
        </p:nvSpPr>
        <p:spPr>
          <a:xfrm>
            <a:off x="722313" y="3305176"/>
            <a:ext cx="7772400" cy="1021556"/>
          </a:xfrm>
        </p:spPr>
        <p:txBody>
          <a:bodyPr anchor="t"/>
          <a:lstStyle>
            <a:lvl1pPr algn="l">
              <a:defRPr sz="4000" b="1" cap="all"/>
            </a:lvl1pPr>
          </a:lstStyle>
          <a:p>
            <a:r>
              <a:rPr lang="sk-SK" smtClean="0"/>
              <a:t>Kliknite sem a upravte štýl predlohy nadpisov.</a:t>
            </a:r>
            <a:endParaRPr lang="sk-SK"/>
          </a:p>
        </p:txBody>
      </p:sp>
      <p:sp>
        <p:nvSpPr>
          <p:cNvPr id="3" name="Zástupný symbol textu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smtClean="0"/>
              <a:t>Kliknite sem a upravte štýly predlohy textu.</a:t>
            </a:r>
          </a:p>
        </p:txBody>
      </p:sp>
      <p:sp>
        <p:nvSpPr>
          <p:cNvPr id="4" name="Zástupný symbol dátumu 3"/>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5" name="Zástupný symbol päty 4"/>
          <p:cNvSpPr>
            <a:spLocks noGrp="1"/>
          </p:cNvSpPr>
          <p:nvPr>
            <p:ph type="ftr" sz="quarter" idx="11"/>
          </p:nvPr>
        </p:nvSpPr>
        <p:spPr/>
        <p:txBody>
          <a:bodyPr/>
          <a:lstStyle/>
          <a:p>
            <a:endParaRPr lang="sk-SK" dirty="0"/>
          </a:p>
        </p:txBody>
      </p:sp>
      <p:sp>
        <p:nvSpPr>
          <p:cNvPr id="6" name="Zástupný symbol čísla snímky 5"/>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obsahu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obsahu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5" name="Zástupný symbol dátumu 4"/>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6" name="Zástupný symbol päty 5"/>
          <p:cNvSpPr>
            <a:spLocks noGrp="1"/>
          </p:cNvSpPr>
          <p:nvPr>
            <p:ph type="ftr" sz="quarter" idx="11"/>
          </p:nvPr>
        </p:nvSpPr>
        <p:spPr/>
        <p:txBody>
          <a:bodyPr/>
          <a:lstStyle/>
          <a:p>
            <a:endParaRPr lang="sk-SK" dirty="0"/>
          </a:p>
        </p:txBody>
      </p:sp>
      <p:sp>
        <p:nvSpPr>
          <p:cNvPr id="7" name="Zástupný symbol čísla snímky 6"/>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Nadpis 1"/>
          <p:cNvSpPr>
            <a:spLocks noGrp="1"/>
          </p:cNvSpPr>
          <p:nvPr>
            <p:ph type="title"/>
          </p:nvPr>
        </p:nvSpPr>
        <p:spPr>
          <a:xfrm>
            <a:off x="457200" y="205979"/>
            <a:ext cx="8229600" cy="857250"/>
          </a:xfrm>
        </p:spPr>
        <p:txBody>
          <a:bodyPr/>
          <a:lstStyle>
            <a:lvl1pPr>
              <a:defRPr/>
            </a:lvl1pPr>
          </a:lstStyle>
          <a:p>
            <a:r>
              <a:rPr lang="sk-SK" smtClean="0"/>
              <a:t>Kliknite sem a upravte štýl predlohy nadpisov.</a:t>
            </a:r>
            <a:endParaRPr lang="sk-SK"/>
          </a:p>
        </p:txBody>
      </p:sp>
      <p:sp>
        <p:nvSpPr>
          <p:cNvPr id="3" name="Zástupný symbol textu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smtClean="0"/>
              <a:t>Kliknite sem a upravte štýly predlohy textu.</a:t>
            </a:r>
          </a:p>
        </p:txBody>
      </p:sp>
      <p:sp>
        <p:nvSpPr>
          <p:cNvPr id="4" name="Zástupný symbol obsah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5" name="Zástupný symbol textu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smtClean="0"/>
              <a:t>Kliknite sem a upravte štýly predlohy textu.</a:t>
            </a:r>
          </a:p>
        </p:txBody>
      </p:sp>
      <p:sp>
        <p:nvSpPr>
          <p:cNvPr id="6" name="Zástupný symbol obsahu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7" name="Zástupný symbol dátumu 6"/>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8" name="Zástupný symbol päty 7"/>
          <p:cNvSpPr>
            <a:spLocks noGrp="1"/>
          </p:cNvSpPr>
          <p:nvPr>
            <p:ph type="ftr" sz="quarter" idx="11"/>
          </p:nvPr>
        </p:nvSpPr>
        <p:spPr/>
        <p:txBody>
          <a:bodyPr/>
          <a:lstStyle/>
          <a:p>
            <a:endParaRPr lang="sk-SK" dirty="0"/>
          </a:p>
        </p:txBody>
      </p:sp>
      <p:sp>
        <p:nvSpPr>
          <p:cNvPr id="9" name="Zástupný symbol čísla snímky 8"/>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smtClean="0"/>
              <a:t>Kliknite sem a upravte štýl predlohy nadpisov.</a:t>
            </a:r>
            <a:endParaRPr lang="sk-SK"/>
          </a:p>
        </p:txBody>
      </p:sp>
      <p:sp>
        <p:nvSpPr>
          <p:cNvPr id="3" name="Zástupný symbol dátumu 2"/>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4" name="Zástupný symbol päty 3"/>
          <p:cNvSpPr>
            <a:spLocks noGrp="1"/>
          </p:cNvSpPr>
          <p:nvPr>
            <p:ph type="ftr" sz="quarter" idx="11"/>
          </p:nvPr>
        </p:nvSpPr>
        <p:spPr/>
        <p:txBody>
          <a:bodyPr/>
          <a:lstStyle/>
          <a:p>
            <a:endParaRPr lang="sk-SK" dirty="0"/>
          </a:p>
        </p:txBody>
      </p:sp>
      <p:sp>
        <p:nvSpPr>
          <p:cNvPr id="5" name="Zástupný symbol čísla snímky 4"/>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3" name="Zástupný symbol päty 2"/>
          <p:cNvSpPr>
            <a:spLocks noGrp="1"/>
          </p:cNvSpPr>
          <p:nvPr>
            <p:ph type="ftr" sz="quarter" idx="11"/>
          </p:nvPr>
        </p:nvSpPr>
        <p:spPr/>
        <p:txBody>
          <a:bodyPr/>
          <a:lstStyle/>
          <a:p>
            <a:endParaRPr lang="sk-SK" dirty="0"/>
          </a:p>
        </p:txBody>
      </p:sp>
      <p:sp>
        <p:nvSpPr>
          <p:cNvPr id="4" name="Zástupný symbol čísla snímky 3"/>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Nadpis 1"/>
          <p:cNvSpPr>
            <a:spLocks noGrp="1"/>
          </p:cNvSpPr>
          <p:nvPr>
            <p:ph type="title"/>
          </p:nvPr>
        </p:nvSpPr>
        <p:spPr>
          <a:xfrm>
            <a:off x="457203" y="204787"/>
            <a:ext cx="3008313" cy="871538"/>
          </a:xfrm>
        </p:spPr>
        <p:txBody>
          <a:bodyPr anchor="b"/>
          <a:lstStyle>
            <a:lvl1pPr algn="l">
              <a:defRPr sz="2000" b="1"/>
            </a:lvl1pPr>
          </a:lstStyle>
          <a:p>
            <a:r>
              <a:rPr lang="sk-SK" smtClean="0"/>
              <a:t>Kliknite sem a upravte štýl predlohy nadpisov.</a:t>
            </a:r>
            <a:endParaRPr lang="sk-SK"/>
          </a:p>
        </p:txBody>
      </p:sp>
      <p:sp>
        <p:nvSpPr>
          <p:cNvPr id="3" name="Zástupný symbol obsahu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textu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smtClean="0"/>
              <a:t>Kliknite sem a upravte štýly predlohy textu.</a:t>
            </a:r>
          </a:p>
        </p:txBody>
      </p:sp>
      <p:sp>
        <p:nvSpPr>
          <p:cNvPr id="5" name="Zástupný symbol dátumu 4"/>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6" name="Zástupný symbol päty 5"/>
          <p:cNvSpPr>
            <a:spLocks noGrp="1"/>
          </p:cNvSpPr>
          <p:nvPr>
            <p:ph type="ftr" sz="quarter" idx="11"/>
          </p:nvPr>
        </p:nvSpPr>
        <p:spPr/>
        <p:txBody>
          <a:bodyPr/>
          <a:lstStyle/>
          <a:p>
            <a:endParaRPr lang="sk-SK" dirty="0"/>
          </a:p>
        </p:txBody>
      </p:sp>
      <p:sp>
        <p:nvSpPr>
          <p:cNvPr id="7" name="Zástupný symbol čísla snímky 6"/>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Nadpis 1"/>
          <p:cNvSpPr>
            <a:spLocks noGrp="1"/>
          </p:cNvSpPr>
          <p:nvPr>
            <p:ph type="title"/>
          </p:nvPr>
        </p:nvSpPr>
        <p:spPr>
          <a:xfrm>
            <a:off x="1792288" y="3600450"/>
            <a:ext cx="5486400" cy="425054"/>
          </a:xfrm>
        </p:spPr>
        <p:txBody>
          <a:bodyPr anchor="b"/>
          <a:lstStyle>
            <a:lvl1pPr algn="l">
              <a:defRPr sz="2000" b="1"/>
            </a:lvl1pPr>
          </a:lstStyle>
          <a:p>
            <a:r>
              <a:rPr lang="sk-SK" smtClean="0"/>
              <a:t>Kliknite sem a upravte štýl predlohy nadpisov.</a:t>
            </a:r>
            <a:endParaRPr lang="sk-SK"/>
          </a:p>
        </p:txBody>
      </p:sp>
      <p:sp>
        <p:nvSpPr>
          <p:cNvPr id="3" name="Zástupný symbol obrázka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k-SK" dirty="0"/>
          </a:p>
        </p:txBody>
      </p:sp>
      <p:sp>
        <p:nvSpPr>
          <p:cNvPr id="4" name="Zástupný symbol textu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smtClean="0"/>
              <a:t>Kliknite sem a upravte štýly predlohy textu.</a:t>
            </a:r>
          </a:p>
        </p:txBody>
      </p:sp>
      <p:sp>
        <p:nvSpPr>
          <p:cNvPr id="5" name="Zástupný symbol dátumu 4"/>
          <p:cNvSpPr>
            <a:spLocks noGrp="1"/>
          </p:cNvSpPr>
          <p:nvPr>
            <p:ph type="dt" sz="half" idx="10"/>
          </p:nvPr>
        </p:nvSpPr>
        <p:spPr/>
        <p:txBody>
          <a:bodyPr/>
          <a:lstStyle/>
          <a:p>
            <a:fld id="{10336B07-8511-4DF2-93E1-5665CA9277ED}" type="datetimeFigureOut">
              <a:rPr lang="sk-SK" smtClean="0"/>
              <a:pPr/>
              <a:t>8. 6. 2012</a:t>
            </a:fld>
            <a:endParaRPr lang="sk-SK" dirty="0"/>
          </a:p>
        </p:txBody>
      </p:sp>
      <p:sp>
        <p:nvSpPr>
          <p:cNvPr id="6" name="Zástupný symbol päty 5"/>
          <p:cNvSpPr>
            <a:spLocks noGrp="1"/>
          </p:cNvSpPr>
          <p:nvPr>
            <p:ph type="ftr" sz="quarter" idx="11"/>
          </p:nvPr>
        </p:nvSpPr>
        <p:spPr/>
        <p:txBody>
          <a:bodyPr/>
          <a:lstStyle/>
          <a:p>
            <a:endParaRPr lang="sk-SK" dirty="0"/>
          </a:p>
        </p:txBody>
      </p:sp>
      <p:sp>
        <p:nvSpPr>
          <p:cNvPr id="7" name="Zástupný symbol čísla snímky 6"/>
          <p:cNvSpPr>
            <a:spLocks noGrp="1"/>
          </p:cNvSpPr>
          <p:nvPr>
            <p:ph type="sldNum" sz="quarter" idx="12"/>
          </p:nvPr>
        </p:nvSpPr>
        <p:spPr/>
        <p:txBody>
          <a:bodyPr/>
          <a:lstStyle/>
          <a:p>
            <a:fld id="{44F89D24-F072-4EF8-9E0E-0C47A1FB1E56}" type="slidenum">
              <a:rPr lang="sk-SK" smtClean="0"/>
              <a:pPr/>
              <a:t>‹#›</a:t>
            </a:fld>
            <a:endParaRPr lang="sk-SK"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nadpisu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sk-SK" smtClean="0"/>
              <a:t>Kliknite sem a upravte štýl predlohy nadpisov.</a:t>
            </a:r>
            <a:endParaRPr lang="sk-SK"/>
          </a:p>
        </p:txBody>
      </p:sp>
      <p:sp>
        <p:nvSpPr>
          <p:cNvPr id="3" name="Zástupný symbol tex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0336B07-8511-4DF2-93E1-5665CA9277ED}" type="datetimeFigureOut">
              <a:rPr lang="sk-SK" smtClean="0"/>
              <a:pPr/>
              <a:t>8. 6. 2012</a:t>
            </a:fld>
            <a:endParaRPr lang="sk-SK" dirty="0"/>
          </a:p>
        </p:txBody>
      </p:sp>
      <p:sp>
        <p:nvSpPr>
          <p:cNvPr id="5" name="Zástupný symbol päty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k-SK" dirty="0"/>
          </a:p>
        </p:txBody>
      </p:sp>
      <p:sp>
        <p:nvSpPr>
          <p:cNvPr id="6" name="Zástupný symbol čísla snímky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4F89D24-F072-4EF8-9E0E-0C47A1FB1E56}" type="slidenum">
              <a:rPr lang="sk-SK" smtClean="0"/>
              <a:pPr/>
              <a:t>‹#›</a:t>
            </a:fld>
            <a:endParaRPr lang="sk-SK"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alpha val="73000"/>
              </a:schemeClr>
            </a:gs>
            <a:gs pos="0">
              <a:schemeClr val="bg1">
                <a:lumMod val="75000"/>
                <a:alpha val="79000"/>
              </a:schemeClr>
            </a:gs>
            <a:gs pos="90000">
              <a:schemeClr val="bg1">
                <a:lumMod val="85000"/>
              </a:schemeClr>
            </a:gs>
          </a:gsLst>
          <a:lin ang="13500000" scaled="1"/>
          <a:tileRect/>
        </a:gradFill>
        <a:effectLst/>
      </p:bgPr>
    </p:bg>
    <p:spTree>
      <p:nvGrpSpPr>
        <p:cNvPr id="1" name=""/>
        <p:cNvGrpSpPr/>
        <p:nvPr/>
      </p:nvGrpSpPr>
      <p:grpSpPr>
        <a:xfrm>
          <a:off x="0" y="0"/>
          <a:ext cx="0" cy="0"/>
          <a:chOff x="0" y="0"/>
          <a:chExt cx="0" cy="0"/>
        </a:xfrm>
      </p:grpSpPr>
      <p:sp>
        <p:nvSpPr>
          <p:cNvPr id="2" name="Zástupný symbol nadpisu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sk-SK" smtClean="0"/>
              <a:t>Kliknite sem a upravte štýl predlohy nadpisov.</a:t>
            </a:r>
            <a:endParaRPr lang="sk-SK"/>
          </a:p>
        </p:txBody>
      </p:sp>
      <p:sp>
        <p:nvSpPr>
          <p:cNvPr id="3" name="Zástupný symbol textu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sk-SK" smtClean="0"/>
              <a:t>Kliknite sem a upravte štýly predlohy textu.</a:t>
            </a:r>
          </a:p>
          <a:p>
            <a:pPr lvl="1"/>
            <a:r>
              <a:rPr lang="sk-SK" smtClean="0"/>
              <a:t>Druhá úroveň</a:t>
            </a:r>
          </a:p>
          <a:p>
            <a:pPr lvl="2"/>
            <a:r>
              <a:rPr lang="sk-SK" smtClean="0"/>
              <a:t>Tretia úroveň</a:t>
            </a:r>
          </a:p>
          <a:p>
            <a:pPr lvl="3"/>
            <a:r>
              <a:rPr lang="sk-SK" smtClean="0"/>
              <a:t>Štvrtá úroveň</a:t>
            </a:r>
          </a:p>
          <a:p>
            <a:pPr lvl="4"/>
            <a:r>
              <a:rPr lang="sk-SK" smtClean="0"/>
              <a:t>Piata úroveň</a:t>
            </a:r>
            <a:endParaRPr lang="sk-SK"/>
          </a:p>
        </p:txBody>
      </p:sp>
      <p:sp>
        <p:nvSpPr>
          <p:cNvPr id="4" name="Zástupný symbol dátumu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A812B65-9A1B-42FF-8DDA-365A2B0950AF}" type="datetimeFigureOut">
              <a:rPr lang="sk-SK" smtClean="0">
                <a:solidFill>
                  <a:prstClr val="black">
                    <a:tint val="75000"/>
                  </a:prstClr>
                </a:solidFill>
              </a:rPr>
              <a:pPr/>
              <a:t>8. 6. 2012</a:t>
            </a:fld>
            <a:endParaRPr lang="sk-SK" dirty="0">
              <a:solidFill>
                <a:prstClr val="black">
                  <a:tint val="75000"/>
                </a:prstClr>
              </a:solidFill>
            </a:endParaRPr>
          </a:p>
        </p:txBody>
      </p:sp>
      <p:sp>
        <p:nvSpPr>
          <p:cNvPr id="5" name="Zástupný symbol päty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k-SK" dirty="0">
              <a:solidFill>
                <a:prstClr val="black">
                  <a:tint val="75000"/>
                </a:prstClr>
              </a:solidFill>
            </a:endParaRPr>
          </a:p>
        </p:txBody>
      </p:sp>
      <p:sp>
        <p:nvSpPr>
          <p:cNvPr id="6" name="Zástupný symbol čísla snímky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6463108-0728-4F2C-A3A7-356034624A9C}" type="slidenum">
              <a:rPr lang="sk-SK" smtClean="0">
                <a:solidFill>
                  <a:prstClr val="black">
                    <a:tint val="75000"/>
                  </a:prstClr>
                </a:solidFill>
              </a:rPr>
              <a:pPr/>
              <a:t>‹#›</a:t>
            </a:fld>
            <a:endParaRPr lang="sk-SK"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Rovná spojnica 7"/>
          <p:cNvCxnSpPr/>
          <p:nvPr/>
        </p:nvCxnSpPr>
        <p:spPr>
          <a:xfrm>
            <a:off x="7740352" y="2643758"/>
            <a:ext cx="0" cy="19442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 name="Skupina 19"/>
          <p:cNvGrpSpPr/>
          <p:nvPr/>
        </p:nvGrpSpPr>
        <p:grpSpPr>
          <a:xfrm>
            <a:off x="7884368" y="3219822"/>
            <a:ext cx="900000" cy="864000"/>
            <a:chOff x="7812360" y="2931790"/>
            <a:chExt cx="1206057" cy="1141067"/>
          </a:xfrm>
        </p:grpSpPr>
        <p:pic>
          <p:nvPicPr>
            <p:cNvPr id="19" name="Obrázok 18" descr="eclipse.png"/>
            <p:cNvPicPr>
              <a:picLocks noChangeAspect="1"/>
            </p:cNvPicPr>
            <p:nvPr/>
          </p:nvPicPr>
          <p:blipFill>
            <a:blip r:embed="rId3" cstate="print"/>
            <a:stretch>
              <a:fillRect/>
            </a:stretch>
          </p:blipFill>
          <p:spPr>
            <a:xfrm>
              <a:off x="7812360" y="2931790"/>
              <a:ext cx="1206057" cy="1141067"/>
            </a:xfrm>
            <a:prstGeom prst="rect">
              <a:avLst/>
            </a:prstGeom>
          </p:spPr>
        </p:pic>
        <p:pic>
          <p:nvPicPr>
            <p:cNvPr id="9" name="Obrázok 8" descr="FIIT_LOGO.png"/>
            <p:cNvPicPr>
              <a:picLocks noChangeAspect="1"/>
            </p:cNvPicPr>
            <p:nvPr/>
          </p:nvPicPr>
          <p:blipFill>
            <a:blip r:embed="rId4" cstate="print"/>
            <a:stretch>
              <a:fillRect/>
            </a:stretch>
          </p:blipFill>
          <p:spPr>
            <a:xfrm>
              <a:off x="8005351" y="3407287"/>
              <a:ext cx="868458" cy="310163"/>
            </a:xfrm>
            <a:prstGeom prst="rect">
              <a:avLst/>
            </a:prstGeom>
          </p:spPr>
        </p:pic>
      </p:grpSp>
      <p:sp>
        <p:nvSpPr>
          <p:cNvPr id="13" name="BlokTextu 12"/>
          <p:cNvSpPr txBox="1"/>
          <p:nvPr/>
        </p:nvSpPr>
        <p:spPr>
          <a:xfrm>
            <a:off x="4499992" y="4299942"/>
            <a:ext cx="3312368" cy="338554"/>
          </a:xfrm>
          <a:prstGeom prst="rect">
            <a:avLst/>
          </a:prstGeom>
          <a:noFill/>
        </p:spPr>
        <p:txBody>
          <a:bodyPr wrap="square" rtlCol="0">
            <a:spAutoFit/>
          </a:bodyPr>
          <a:lstStyle/>
          <a:p>
            <a:r>
              <a:rPr lang="sk-SK" sz="1600" dirty="0" smtClean="0">
                <a:solidFill>
                  <a:schemeClr val="bg1">
                    <a:lumMod val="50000"/>
                  </a:schemeClr>
                </a:solidFill>
                <a:ea typeface="KaiTi" pitchFamily="49" charset="-122"/>
              </a:rPr>
              <a:t>iný prístup k úprave zdrojového kódu </a:t>
            </a:r>
            <a:endParaRPr lang="sk-SK" sz="1600" dirty="0">
              <a:solidFill>
                <a:schemeClr val="bg1">
                  <a:lumMod val="50000"/>
                </a:schemeClr>
              </a:solidFill>
              <a:ea typeface="KaiTi" pitchFamily="49" charset="-122"/>
            </a:endParaRPr>
          </a:p>
        </p:txBody>
      </p:sp>
      <p:pic>
        <p:nvPicPr>
          <p:cNvPr id="18" name="Obrázok 17" descr="f.png"/>
          <p:cNvPicPr>
            <a:picLocks noChangeAspect="1"/>
          </p:cNvPicPr>
          <p:nvPr/>
        </p:nvPicPr>
        <p:blipFill>
          <a:blip r:embed="rId5" cstate="print"/>
          <a:stretch>
            <a:fillRect/>
          </a:stretch>
        </p:blipFill>
        <p:spPr>
          <a:xfrm>
            <a:off x="1547664" y="4056093"/>
            <a:ext cx="6084167" cy="293877"/>
          </a:xfrm>
          <a:prstGeom prst="rect">
            <a:avLst/>
          </a:prstGeom>
        </p:spPr>
      </p:pic>
      <p:pic>
        <p:nvPicPr>
          <p:cNvPr id="15" name="Obrázok 14" descr="trolledit_logo5.png"/>
          <p:cNvPicPr>
            <a:picLocks noChangeAspect="1"/>
          </p:cNvPicPr>
          <p:nvPr/>
        </p:nvPicPr>
        <p:blipFill>
          <a:blip r:embed="rId6" cstate="print"/>
          <a:stretch>
            <a:fillRect/>
          </a:stretch>
        </p:blipFill>
        <p:spPr>
          <a:xfrm>
            <a:off x="3347864" y="2832731"/>
            <a:ext cx="4320480" cy="1169656"/>
          </a:xfrm>
          <a:prstGeom prst="rect">
            <a:avLst/>
          </a:prstGeom>
        </p:spPr>
      </p:pic>
    </p:spTree>
  </p:cSld>
  <p:clrMapOvr>
    <a:masterClrMapping/>
  </p:clrMapOvr>
  <p:transition>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BlokTextu 17"/>
          <p:cNvSpPr txBox="1"/>
          <p:nvPr/>
        </p:nvSpPr>
        <p:spPr>
          <a:xfrm>
            <a:off x="683568" y="123478"/>
            <a:ext cx="5616624" cy="707886"/>
          </a:xfrm>
          <a:prstGeom prst="rect">
            <a:avLst/>
          </a:prstGeom>
          <a:noFill/>
        </p:spPr>
        <p:txBody>
          <a:bodyPr wrap="square" rtlCol="0">
            <a:spAutoFit/>
          </a:bodyPr>
          <a:lstStyle/>
          <a:p>
            <a:r>
              <a:rPr lang="sk-SK" sz="4000" b="1" dirty="0" smtClean="0">
                <a:solidFill>
                  <a:srgbClr val="404040"/>
                </a:solidFill>
                <a:ea typeface="KaiTi" pitchFamily="49" charset="-122"/>
              </a:rPr>
              <a:t>Čo sme chceli </a:t>
            </a:r>
            <a:r>
              <a:rPr lang="sk-SK" sz="4000" b="1" dirty="0" smtClean="0">
                <a:solidFill>
                  <a:srgbClr val="720606"/>
                </a:solidFill>
                <a:ea typeface="KaiTi" pitchFamily="49" charset="-122"/>
              </a:rPr>
              <a:t>dosiahnuť</a:t>
            </a:r>
            <a:endParaRPr lang="sk-SK" sz="4000" b="1" dirty="0">
              <a:solidFill>
                <a:srgbClr val="720606"/>
              </a:solidFill>
              <a:ea typeface="KaiTi" pitchFamily="49" charset="-122"/>
            </a:endParaRPr>
          </a:p>
        </p:txBody>
      </p:sp>
      <p:pic>
        <p:nvPicPr>
          <p:cNvPr id="21" name="Obrázok 20" descr="1.png"/>
          <p:cNvPicPr>
            <a:picLocks noChangeAspect="1"/>
          </p:cNvPicPr>
          <p:nvPr/>
        </p:nvPicPr>
        <p:blipFill>
          <a:blip r:embed="rId3" cstate="print"/>
          <a:stretch>
            <a:fillRect/>
          </a:stretch>
        </p:blipFill>
        <p:spPr>
          <a:xfrm>
            <a:off x="683568" y="1347614"/>
            <a:ext cx="588846" cy="565678"/>
          </a:xfrm>
          <a:prstGeom prst="rect">
            <a:avLst/>
          </a:prstGeom>
        </p:spPr>
      </p:pic>
      <p:pic>
        <p:nvPicPr>
          <p:cNvPr id="22" name="Obrázok 21" descr="2.png"/>
          <p:cNvPicPr>
            <a:picLocks noChangeAspect="1"/>
          </p:cNvPicPr>
          <p:nvPr/>
        </p:nvPicPr>
        <p:blipFill>
          <a:blip r:embed="rId4" cstate="print"/>
          <a:stretch>
            <a:fillRect/>
          </a:stretch>
        </p:blipFill>
        <p:spPr>
          <a:xfrm>
            <a:off x="683568" y="2211710"/>
            <a:ext cx="587881" cy="565679"/>
          </a:xfrm>
          <a:prstGeom prst="rect">
            <a:avLst/>
          </a:prstGeom>
        </p:spPr>
      </p:pic>
      <p:pic>
        <p:nvPicPr>
          <p:cNvPr id="23" name="Obrázok 22" descr="3.png"/>
          <p:cNvPicPr>
            <a:picLocks noChangeAspect="1"/>
          </p:cNvPicPr>
          <p:nvPr/>
        </p:nvPicPr>
        <p:blipFill>
          <a:blip r:embed="rId5" cstate="print"/>
          <a:stretch>
            <a:fillRect/>
          </a:stretch>
        </p:blipFill>
        <p:spPr>
          <a:xfrm>
            <a:off x="683568" y="3003798"/>
            <a:ext cx="587881" cy="565679"/>
          </a:xfrm>
          <a:prstGeom prst="rect">
            <a:avLst/>
          </a:prstGeom>
        </p:spPr>
      </p:pic>
      <p:pic>
        <p:nvPicPr>
          <p:cNvPr id="24" name="Obrázok 23" descr="4.png"/>
          <p:cNvPicPr>
            <a:picLocks noChangeAspect="1"/>
          </p:cNvPicPr>
          <p:nvPr/>
        </p:nvPicPr>
        <p:blipFill>
          <a:blip r:embed="rId6" cstate="print"/>
          <a:stretch>
            <a:fillRect/>
          </a:stretch>
        </p:blipFill>
        <p:spPr>
          <a:xfrm>
            <a:off x="683568" y="3795886"/>
            <a:ext cx="587881" cy="565679"/>
          </a:xfrm>
          <a:prstGeom prst="rect">
            <a:avLst/>
          </a:prstGeom>
        </p:spPr>
      </p:pic>
      <p:cxnSp>
        <p:nvCxnSpPr>
          <p:cNvPr id="25" name="Rovná spojnica 24"/>
          <p:cNvCxnSpPr/>
          <p:nvPr/>
        </p:nvCxnSpPr>
        <p:spPr>
          <a:xfrm>
            <a:off x="1403648" y="1347614"/>
            <a:ext cx="0"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 name="Skupina 19"/>
          <p:cNvGrpSpPr/>
          <p:nvPr/>
        </p:nvGrpSpPr>
        <p:grpSpPr>
          <a:xfrm>
            <a:off x="1475656" y="3795886"/>
            <a:ext cx="3403496" cy="565031"/>
            <a:chOff x="1475656" y="1275606"/>
            <a:chExt cx="3403496" cy="565031"/>
          </a:xfrm>
        </p:grpSpPr>
        <p:sp>
          <p:nvSpPr>
            <p:cNvPr id="27" name="BlokTextu 26"/>
            <p:cNvSpPr txBox="1"/>
            <p:nvPr/>
          </p:nvSpPr>
          <p:spPr>
            <a:xfrm>
              <a:off x="1475656" y="1275606"/>
              <a:ext cx="3403496" cy="369332"/>
            </a:xfrm>
            <a:prstGeom prst="rect">
              <a:avLst/>
            </a:prstGeom>
            <a:noFill/>
          </p:spPr>
          <p:txBody>
            <a:bodyPr wrap="none" rtlCol="0">
              <a:spAutoFit/>
            </a:bodyPr>
            <a:lstStyle/>
            <a:p>
              <a:r>
                <a:rPr lang="sk-SK" dirty="0" smtClean="0">
                  <a:solidFill>
                    <a:srgbClr val="404040"/>
                  </a:solidFill>
                  <a:latin typeface="Arial" pitchFamily="34" charset="0"/>
                  <a:cs typeface="Arial" pitchFamily="34" charset="0"/>
                </a:rPr>
                <a:t>Dokumentačné programovanie </a:t>
              </a:r>
              <a:endParaRPr lang="sk-SK" dirty="0">
                <a:solidFill>
                  <a:srgbClr val="404040"/>
                </a:solidFill>
                <a:latin typeface="Arial" pitchFamily="34" charset="0"/>
                <a:cs typeface="Arial" pitchFamily="34" charset="0"/>
              </a:endParaRPr>
            </a:p>
          </p:txBody>
        </p:sp>
        <p:sp>
          <p:nvSpPr>
            <p:cNvPr id="28" name="BlokTextu 27"/>
            <p:cNvSpPr txBox="1"/>
            <p:nvPr/>
          </p:nvSpPr>
          <p:spPr>
            <a:xfrm>
              <a:off x="1475656" y="1563638"/>
              <a:ext cx="1505540" cy="276999"/>
            </a:xfrm>
            <a:prstGeom prst="rect">
              <a:avLst/>
            </a:prstGeom>
            <a:noFill/>
          </p:spPr>
          <p:txBody>
            <a:bodyPr wrap="none" rtlCol="0">
              <a:spAutoFit/>
            </a:bodyPr>
            <a:lstStyle/>
            <a:p>
              <a:r>
                <a:rPr lang="sk-SK" sz="1200" dirty="0" err="1" smtClean="0">
                  <a:solidFill>
                    <a:schemeClr val="bg1">
                      <a:lumMod val="50000"/>
                    </a:schemeClr>
                  </a:solidFill>
                  <a:latin typeface="Arial" pitchFamily="34" charset="0"/>
                  <a:cs typeface="Arial" pitchFamily="34" charset="0"/>
                </a:rPr>
                <a:t>literate</a:t>
              </a:r>
              <a:r>
                <a:rPr lang="sk-SK" sz="1200" dirty="0" smtClean="0">
                  <a:solidFill>
                    <a:schemeClr val="bg1">
                      <a:lumMod val="50000"/>
                    </a:schemeClr>
                  </a:solidFill>
                  <a:latin typeface="Arial" pitchFamily="34" charset="0"/>
                  <a:cs typeface="Arial" pitchFamily="34" charset="0"/>
                </a:rPr>
                <a:t> </a:t>
              </a:r>
              <a:r>
                <a:rPr lang="sk-SK" sz="1200" dirty="0" err="1" smtClean="0">
                  <a:solidFill>
                    <a:schemeClr val="bg1">
                      <a:lumMod val="50000"/>
                    </a:schemeClr>
                  </a:solidFill>
                  <a:latin typeface="Arial" pitchFamily="34" charset="0"/>
                  <a:cs typeface="Arial" pitchFamily="34" charset="0"/>
                </a:rPr>
                <a:t>programing</a:t>
              </a:r>
              <a:r>
                <a:rPr lang="sk-SK" sz="1200" dirty="0" smtClean="0">
                  <a:solidFill>
                    <a:schemeClr val="bg1">
                      <a:lumMod val="50000"/>
                    </a:schemeClr>
                  </a:solidFill>
                  <a:latin typeface="Arial" pitchFamily="34" charset="0"/>
                  <a:cs typeface="Arial" pitchFamily="34" charset="0"/>
                </a:rPr>
                <a:t> </a:t>
              </a:r>
              <a:endParaRPr lang="sk-SK" sz="1200" dirty="0">
                <a:solidFill>
                  <a:schemeClr val="bg1">
                    <a:lumMod val="50000"/>
                  </a:schemeClr>
                </a:solidFill>
                <a:latin typeface="Arial" pitchFamily="34" charset="0"/>
                <a:cs typeface="Arial" pitchFamily="34" charset="0"/>
              </a:endParaRPr>
            </a:p>
          </p:txBody>
        </p:sp>
      </p:grpSp>
      <p:cxnSp>
        <p:nvCxnSpPr>
          <p:cNvPr id="29" name="Rovná spojnica 28"/>
          <p:cNvCxnSpPr/>
          <p:nvPr/>
        </p:nvCxnSpPr>
        <p:spPr>
          <a:xfrm>
            <a:off x="1403648" y="2211710"/>
            <a:ext cx="0"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Rovná spojnica 13"/>
          <p:cNvCxnSpPr/>
          <p:nvPr/>
        </p:nvCxnSpPr>
        <p:spPr>
          <a:xfrm>
            <a:off x="1403648" y="3003798"/>
            <a:ext cx="0"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Rovná spojnica 15"/>
          <p:cNvCxnSpPr/>
          <p:nvPr/>
        </p:nvCxnSpPr>
        <p:spPr>
          <a:xfrm>
            <a:off x="1403648" y="3867894"/>
            <a:ext cx="0"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Skupina 29"/>
          <p:cNvGrpSpPr/>
          <p:nvPr/>
        </p:nvGrpSpPr>
        <p:grpSpPr>
          <a:xfrm>
            <a:off x="1475656" y="2931790"/>
            <a:ext cx="2528256" cy="565031"/>
            <a:chOff x="1475656" y="1275606"/>
            <a:chExt cx="2528256" cy="565031"/>
          </a:xfrm>
        </p:grpSpPr>
        <p:sp>
          <p:nvSpPr>
            <p:cNvPr id="31" name="BlokTextu 30"/>
            <p:cNvSpPr txBox="1"/>
            <p:nvPr/>
          </p:nvSpPr>
          <p:spPr>
            <a:xfrm>
              <a:off x="1475656" y="1275606"/>
              <a:ext cx="2528256" cy="369332"/>
            </a:xfrm>
            <a:prstGeom prst="rect">
              <a:avLst/>
            </a:prstGeom>
            <a:noFill/>
          </p:spPr>
          <p:txBody>
            <a:bodyPr wrap="none" rtlCol="0">
              <a:spAutoFit/>
            </a:bodyPr>
            <a:lstStyle/>
            <a:p>
              <a:r>
                <a:rPr lang="sk-SK" dirty="0" smtClean="0">
                  <a:solidFill>
                    <a:srgbClr val="404040"/>
                  </a:solidFill>
                  <a:latin typeface="Arial" pitchFamily="34" charset="0"/>
                  <a:cs typeface="Arial" pitchFamily="34" charset="0"/>
                </a:rPr>
                <a:t>Modulárnosť programu</a:t>
              </a:r>
              <a:endParaRPr lang="sk-SK" dirty="0">
                <a:solidFill>
                  <a:srgbClr val="404040"/>
                </a:solidFill>
                <a:latin typeface="Arial" pitchFamily="34" charset="0"/>
                <a:cs typeface="Arial" pitchFamily="34" charset="0"/>
              </a:endParaRPr>
            </a:p>
          </p:txBody>
        </p:sp>
        <p:sp>
          <p:nvSpPr>
            <p:cNvPr id="32" name="BlokTextu 31"/>
            <p:cNvSpPr txBox="1"/>
            <p:nvPr/>
          </p:nvSpPr>
          <p:spPr>
            <a:xfrm>
              <a:off x="1475656" y="1563638"/>
              <a:ext cx="1290738"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podpora  </a:t>
              </a:r>
              <a:r>
                <a:rPr lang="sk-SK" sz="1200" dirty="0" err="1" smtClean="0">
                  <a:solidFill>
                    <a:schemeClr val="bg1">
                      <a:lumMod val="50000"/>
                    </a:schemeClr>
                  </a:solidFill>
                  <a:latin typeface="Arial" pitchFamily="34" charset="0"/>
                  <a:cs typeface="Arial" pitchFamily="34" charset="0"/>
                </a:rPr>
                <a:t>plug-in</a:t>
              </a:r>
              <a:endParaRPr lang="sk-SK" sz="1200" dirty="0">
                <a:solidFill>
                  <a:schemeClr val="bg1">
                    <a:lumMod val="50000"/>
                  </a:schemeClr>
                </a:solidFill>
                <a:latin typeface="Arial" pitchFamily="34" charset="0"/>
                <a:cs typeface="Arial" pitchFamily="34" charset="0"/>
              </a:endParaRPr>
            </a:p>
          </p:txBody>
        </p:sp>
      </p:grpSp>
      <p:grpSp>
        <p:nvGrpSpPr>
          <p:cNvPr id="33" name="Skupina 32"/>
          <p:cNvGrpSpPr/>
          <p:nvPr/>
        </p:nvGrpSpPr>
        <p:grpSpPr>
          <a:xfrm>
            <a:off x="1498958" y="1275606"/>
            <a:ext cx="6503703" cy="565031"/>
            <a:chOff x="1475656" y="1275606"/>
            <a:chExt cx="6503703" cy="565031"/>
          </a:xfrm>
        </p:grpSpPr>
        <p:sp>
          <p:nvSpPr>
            <p:cNvPr id="34" name="BlokTextu 33"/>
            <p:cNvSpPr txBox="1"/>
            <p:nvPr/>
          </p:nvSpPr>
          <p:spPr>
            <a:xfrm>
              <a:off x="1475656" y="1275606"/>
              <a:ext cx="6503703" cy="369332"/>
            </a:xfrm>
            <a:prstGeom prst="rect">
              <a:avLst/>
            </a:prstGeom>
            <a:noFill/>
          </p:spPr>
          <p:txBody>
            <a:bodyPr wrap="none" rtlCol="0">
              <a:spAutoFit/>
            </a:bodyPr>
            <a:lstStyle/>
            <a:p>
              <a:r>
                <a:rPr lang="sk-SK" dirty="0" smtClean="0">
                  <a:solidFill>
                    <a:srgbClr val="404040"/>
                  </a:solidFill>
                  <a:latin typeface="Arial" pitchFamily="34" charset="0"/>
                  <a:cs typeface="Arial" pitchFamily="34" charset="0"/>
                </a:rPr>
                <a:t>Optimalizovať funkcionality pre rýchlejšiu a príjemnejšiu prácu</a:t>
              </a:r>
              <a:endParaRPr lang="sk-SK" dirty="0">
                <a:solidFill>
                  <a:srgbClr val="404040"/>
                </a:solidFill>
                <a:latin typeface="Arial" pitchFamily="34" charset="0"/>
                <a:cs typeface="Arial" pitchFamily="34" charset="0"/>
              </a:endParaRPr>
            </a:p>
          </p:txBody>
        </p:sp>
        <p:sp>
          <p:nvSpPr>
            <p:cNvPr id="35" name="BlokTextu 34"/>
            <p:cNvSpPr txBox="1"/>
            <p:nvPr/>
          </p:nvSpPr>
          <p:spPr>
            <a:xfrm>
              <a:off x="1475656" y="1563638"/>
              <a:ext cx="4693914"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podpora  paralelizmu, nove UI, zlepšiť analýzu zdrojového kódu ...</a:t>
              </a:r>
              <a:endParaRPr lang="sk-SK" sz="1200" dirty="0">
                <a:solidFill>
                  <a:schemeClr val="bg1">
                    <a:lumMod val="50000"/>
                  </a:schemeClr>
                </a:solidFill>
                <a:latin typeface="Arial" pitchFamily="34" charset="0"/>
                <a:cs typeface="Arial" pitchFamily="34" charset="0"/>
              </a:endParaRPr>
            </a:p>
          </p:txBody>
        </p:sp>
      </p:grpSp>
      <p:grpSp>
        <p:nvGrpSpPr>
          <p:cNvPr id="37" name="Skupina 36"/>
          <p:cNvGrpSpPr/>
          <p:nvPr/>
        </p:nvGrpSpPr>
        <p:grpSpPr>
          <a:xfrm>
            <a:off x="1475656" y="2139702"/>
            <a:ext cx="3541354" cy="565031"/>
            <a:chOff x="1475656" y="1275606"/>
            <a:chExt cx="3541354" cy="565031"/>
          </a:xfrm>
        </p:grpSpPr>
        <p:sp>
          <p:nvSpPr>
            <p:cNvPr id="38" name="BlokTextu 37"/>
            <p:cNvSpPr txBox="1"/>
            <p:nvPr/>
          </p:nvSpPr>
          <p:spPr>
            <a:xfrm>
              <a:off x="1475656" y="1275606"/>
              <a:ext cx="3541354" cy="369332"/>
            </a:xfrm>
            <a:prstGeom prst="rect">
              <a:avLst/>
            </a:prstGeom>
            <a:noFill/>
          </p:spPr>
          <p:txBody>
            <a:bodyPr wrap="none" rtlCol="0">
              <a:spAutoFit/>
            </a:bodyPr>
            <a:lstStyle/>
            <a:p>
              <a:r>
                <a:rPr lang="sk-SK" dirty="0" smtClean="0">
                  <a:solidFill>
                    <a:srgbClr val="404040"/>
                  </a:solidFill>
                  <a:latin typeface="Arial" pitchFamily="34" charset="0"/>
                  <a:cs typeface="Arial" pitchFamily="34" charset="0"/>
                </a:rPr>
                <a:t>Rozšíriť vstávajúcu funkcionalitu </a:t>
              </a:r>
              <a:endParaRPr lang="sk-SK" dirty="0">
                <a:solidFill>
                  <a:srgbClr val="404040"/>
                </a:solidFill>
                <a:latin typeface="Arial" pitchFamily="34" charset="0"/>
                <a:cs typeface="Arial" pitchFamily="34" charset="0"/>
              </a:endParaRPr>
            </a:p>
          </p:txBody>
        </p:sp>
        <p:sp>
          <p:nvSpPr>
            <p:cNvPr id="39" name="BlokTextu 38"/>
            <p:cNvSpPr txBox="1"/>
            <p:nvPr/>
          </p:nvSpPr>
          <p:spPr>
            <a:xfrm>
              <a:off x="1475656" y="1563638"/>
              <a:ext cx="1606530"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pridať rôzne </a:t>
              </a:r>
              <a:r>
                <a:rPr lang="sk-SK" sz="1200" dirty="0" err="1" smtClean="0">
                  <a:solidFill>
                    <a:schemeClr val="bg1">
                      <a:lumMod val="50000"/>
                    </a:schemeClr>
                  </a:solidFill>
                  <a:latin typeface="Arial" pitchFamily="34" charset="0"/>
                  <a:cs typeface="Arial" pitchFamily="34" charset="0"/>
                </a:rPr>
                <a:t>features</a:t>
              </a:r>
              <a:endParaRPr lang="sk-SK" sz="1200" dirty="0">
                <a:solidFill>
                  <a:schemeClr val="bg1">
                    <a:lumMod val="50000"/>
                  </a:schemeClr>
                </a:solidFill>
                <a:latin typeface="Arial" pitchFamily="34" charset="0"/>
                <a:cs typeface="Arial" pitchFamily="34" charset="0"/>
              </a:endParaRPr>
            </a:p>
          </p:txBody>
        </p:sp>
      </p:grpSp>
      <p:sp>
        <p:nvSpPr>
          <p:cNvPr id="26"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36" name="Rovná spojnica 35"/>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childTnLst>
                          </p:cTn>
                        </p:par>
                        <p:par>
                          <p:cTn id="15" fill="hold">
                            <p:stCondLst>
                              <p:cond delay="500"/>
                            </p:stCondLst>
                            <p:childTnLst>
                              <p:par>
                                <p:cTn id="16" presetID="12" presetClass="entr" presetSubtype="4"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slide(fromBottom)">
                                      <p:cBhvr>
                                        <p:cTn id="18" dur="500"/>
                                        <p:tgtEl>
                                          <p:spTgt spid="33"/>
                                        </p:tgtEl>
                                      </p:cBhvr>
                                    </p:animEffect>
                                  </p:childTnLst>
                                </p:cTn>
                              </p:par>
                            </p:childTnLst>
                          </p:cTn>
                        </p:par>
                        <p:par>
                          <p:cTn id="19" fill="hold">
                            <p:stCondLst>
                              <p:cond delay="1000"/>
                            </p:stCondLst>
                            <p:childTnLst>
                              <p:par>
                                <p:cTn id="20" presetID="53"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500"/>
                            </p:stCondLst>
                            <p:childTnLst>
                              <p:par>
                                <p:cTn id="26" presetID="53" presetClass="entr" presetSubtype="0"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par>
                          <p:cTn id="31" fill="hold">
                            <p:stCondLst>
                              <p:cond delay="2000"/>
                            </p:stCondLst>
                            <p:childTnLst>
                              <p:par>
                                <p:cTn id="32" presetID="12" presetClass="entr" presetSubtype="4"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slide(fromBottom)">
                                      <p:cBhvr>
                                        <p:cTn id="34" dur="500"/>
                                        <p:tgtEl>
                                          <p:spTgt spid="37"/>
                                        </p:tgtEl>
                                      </p:cBhvr>
                                    </p:animEffect>
                                  </p:childTnLst>
                                </p:cTn>
                              </p:par>
                            </p:childTnLst>
                          </p:cTn>
                        </p:par>
                        <p:par>
                          <p:cTn id="35" fill="hold">
                            <p:stCondLst>
                              <p:cond delay="2500"/>
                            </p:stCondLst>
                            <p:childTnLst>
                              <p:par>
                                <p:cTn id="36" presetID="53"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childTnLst>
                          </p:cTn>
                        </p:par>
                        <p:par>
                          <p:cTn id="41" fill="hold">
                            <p:stCondLst>
                              <p:cond delay="3000"/>
                            </p:stCondLst>
                            <p:childTnLst>
                              <p:par>
                                <p:cTn id="42" presetID="53"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3500"/>
                            </p:stCondLst>
                            <p:childTnLst>
                              <p:par>
                                <p:cTn id="48" presetID="12" presetClass="entr" presetSubtype="4"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slide(fromBottom)">
                                      <p:cBhvr>
                                        <p:cTn id="50" dur="500"/>
                                        <p:tgtEl>
                                          <p:spTgt spid="30"/>
                                        </p:tgtEl>
                                      </p:cBhvr>
                                    </p:animEffect>
                                  </p:childTnLst>
                                </p:cTn>
                              </p:par>
                            </p:childTnLst>
                          </p:cTn>
                        </p:par>
                        <p:par>
                          <p:cTn id="51" fill="hold">
                            <p:stCondLst>
                              <p:cond delay="4000"/>
                            </p:stCondLst>
                            <p:childTnLst>
                              <p:par>
                                <p:cTn id="52" presetID="53" presetClass="entr" presetSubtype="0" fill="hold"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Effect transition="in" filter="fade">
                                      <p:cBhvr>
                                        <p:cTn id="56" dur="500"/>
                                        <p:tgtEl>
                                          <p:spTgt spid="24"/>
                                        </p:tgtEl>
                                      </p:cBhvr>
                                    </p:animEffect>
                                  </p:childTnLst>
                                </p:cTn>
                              </p:par>
                            </p:childTnLst>
                          </p:cTn>
                        </p:par>
                        <p:par>
                          <p:cTn id="57" fill="hold">
                            <p:stCondLst>
                              <p:cond delay="4500"/>
                            </p:stCondLst>
                            <p:childTnLst>
                              <p:par>
                                <p:cTn id="58" presetID="53"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500" fill="hold"/>
                                        <p:tgtEl>
                                          <p:spTgt spid="16"/>
                                        </p:tgtEl>
                                        <p:attrNameLst>
                                          <p:attrName>ppt_w</p:attrName>
                                        </p:attrNameLst>
                                      </p:cBhvr>
                                      <p:tavLst>
                                        <p:tav tm="0">
                                          <p:val>
                                            <p:fltVal val="0"/>
                                          </p:val>
                                        </p:tav>
                                        <p:tav tm="100000">
                                          <p:val>
                                            <p:strVal val="#ppt_w"/>
                                          </p:val>
                                        </p:tav>
                                      </p:tavLst>
                                    </p:anim>
                                    <p:anim calcmode="lin" valueType="num">
                                      <p:cBhvr>
                                        <p:cTn id="61" dur="500" fill="hold"/>
                                        <p:tgtEl>
                                          <p:spTgt spid="16"/>
                                        </p:tgtEl>
                                        <p:attrNameLst>
                                          <p:attrName>ppt_h</p:attrName>
                                        </p:attrNameLst>
                                      </p:cBhvr>
                                      <p:tavLst>
                                        <p:tav tm="0">
                                          <p:val>
                                            <p:fltVal val="0"/>
                                          </p:val>
                                        </p:tav>
                                        <p:tav tm="100000">
                                          <p:val>
                                            <p:strVal val="#ppt_h"/>
                                          </p:val>
                                        </p:tav>
                                      </p:tavLst>
                                    </p:anim>
                                    <p:animEffect transition="in" filter="fade">
                                      <p:cBhvr>
                                        <p:cTn id="62" dur="500"/>
                                        <p:tgtEl>
                                          <p:spTgt spid="16"/>
                                        </p:tgtEl>
                                      </p:cBhvr>
                                    </p:animEffect>
                                  </p:childTnLst>
                                </p:cTn>
                              </p:par>
                            </p:childTnLst>
                          </p:cTn>
                        </p:par>
                        <p:par>
                          <p:cTn id="63" fill="hold">
                            <p:stCondLst>
                              <p:cond delay="5000"/>
                            </p:stCondLst>
                            <p:childTnLst>
                              <p:par>
                                <p:cTn id="64" presetID="12" presetClass="entr" presetSubtype="4" fill="hold"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slide(fromBottom)">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lokTextu 5"/>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Čo sa nám </a:t>
            </a:r>
            <a:r>
              <a:rPr lang="sk-SK" sz="4000" b="1" dirty="0" smtClean="0">
                <a:solidFill>
                  <a:srgbClr val="720606"/>
                </a:solidFill>
                <a:ea typeface="KaiTi" pitchFamily="49" charset="-122"/>
              </a:rPr>
              <a:t>podarilo</a:t>
            </a:r>
            <a:endParaRPr lang="sk-SK" sz="4000" b="1" dirty="0">
              <a:solidFill>
                <a:srgbClr val="720606"/>
              </a:solidFill>
              <a:ea typeface="KaiTi" pitchFamily="49" charset="-122"/>
            </a:endParaRPr>
          </a:p>
        </p:txBody>
      </p:sp>
      <p:pic>
        <p:nvPicPr>
          <p:cNvPr id="10" name="Obrázok 9" descr="1.png"/>
          <p:cNvPicPr>
            <a:picLocks noChangeAspect="1"/>
          </p:cNvPicPr>
          <p:nvPr/>
        </p:nvPicPr>
        <p:blipFill>
          <a:blip r:embed="rId3" cstate="print"/>
          <a:stretch>
            <a:fillRect/>
          </a:stretch>
        </p:blipFill>
        <p:spPr>
          <a:xfrm>
            <a:off x="683568" y="1347614"/>
            <a:ext cx="588846" cy="565678"/>
          </a:xfrm>
          <a:prstGeom prst="rect">
            <a:avLst/>
          </a:prstGeom>
        </p:spPr>
      </p:pic>
      <p:pic>
        <p:nvPicPr>
          <p:cNvPr id="11" name="Obrázok 10" descr="2.png"/>
          <p:cNvPicPr>
            <a:picLocks noChangeAspect="1"/>
          </p:cNvPicPr>
          <p:nvPr/>
        </p:nvPicPr>
        <p:blipFill>
          <a:blip r:embed="rId4" cstate="print"/>
          <a:stretch>
            <a:fillRect/>
          </a:stretch>
        </p:blipFill>
        <p:spPr>
          <a:xfrm>
            <a:off x="683568" y="2211710"/>
            <a:ext cx="587881" cy="565679"/>
          </a:xfrm>
          <a:prstGeom prst="rect">
            <a:avLst/>
          </a:prstGeom>
        </p:spPr>
      </p:pic>
      <p:cxnSp>
        <p:nvCxnSpPr>
          <p:cNvPr id="14" name="Rovná spojnica 13"/>
          <p:cNvCxnSpPr/>
          <p:nvPr/>
        </p:nvCxnSpPr>
        <p:spPr>
          <a:xfrm>
            <a:off x="1403648" y="1347614"/>
            <a:ext cx="0"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Skupina 14"/>
          <p:cNvGrpSpPr/>
          <p:nvPr/>
        </p:nvGrpSpPr>
        <p:grpSpPr>
          <a:xfrm>
            <a:off x="1475656" y="3795886"/>
            <a:ext cx="3403496" cy="565031"/>
            <a:chOff x="1475656" y="1275606"/>
            <a:chExt cx="3403496" cy="565031"/>
          </a:xfrm>
        </p:grpSpPr>
        <p:sp>
          <p:nvSpPr>
            <p:cNvPr id="16" name="BlokTextu 15"/>
            <p:cNvSpPr txBox="1"/>
            <p:nvPr/>
          </p:nvSpPr>
          <p:spPr>
            <a:xfrm>
              <a:off x="1475656" y="1275606"/>
              <a:ext cx="3403496" cy="369332"/>
            </a:xfrm>
            <a:prstGeom prst="rect">
              <a:avLst/>
            </a:prstGeom>
            <a:noFill/>
          </p:spPr>
          <p:txBody>
            <a:bodyPr wrap="none" rtlCol="0">
              <a:spAutoFit/>
            </a:bodyPr>
            <a:lstStyle/>
            <a:p>
              <a:r>
                <a:rPr lang="sk-SK" dirty="0" smtClean="0">
                  <a:solidFill>
                    <a:srgbClr val="404040"/>
                  </a:solidFill>
                  <a:latin typeface="Arial" pitchFamily="34" charset="0"/>
                  <a:cs typeface="Arial" pitchFamily="34" charset="0"/>
                </a:rPr>
                <a:t>Dokumentačné programovanie </a:t>
              </a:r>
              <a:endParaRPr lang="sk-SK" dirty="0">
                <a:solidFill>
                  <a:srgbClr val="404040"/>
                </a:solidFill>
                <a:latin typeface="Arial" pitchFamily="34" charset="0"/>
                <a:cs typeface="Arial" pitchFamily="34" charset="0"/>
              </a:endParaRPr>
            </a:p>
          </p:txBody>
        </p:sp>
        <p:sp>
          <p:nvSpPr>
            <p:cNvPr id="17" name="BlokTextu 16"/>
            <p:cNvSpPr txBox="1"/>
            <p:nvPr/>
          </p:nvSpPr>
          <p:spPr>
            <a:xfrm>
              <a:off x="1475656" y="1563638"/>
              <a:ext cx="1505540" cy="276999"/>
            </a:xfrm>
            <a:prstGeom prst="rect">
              <a:avLst/>
            </a:prstGeom>
            <a:noFill/>
          </p:spPr>
          <p:txBody>
            <a:bodyPr wrap="none" rtlCol="0">
              <a:spAutoFit/>
            </a:bodyPr>
            <a:lstStyle/>
            <a:p>
              <a:r>
                <a:rPr lang="sk-SK" sz="1200" dirty="0" err="1" smtClean="0">
                  <a:solidFill>
                    <a:schemeClr val="bg1">
                      <a:lumMod val="50000"/>
                    </a:schemeClr>
                  </a:solidFill>
                  <a:latin typeface="Arial" pitchFamily="34" charset="0"/>
                  <a:cs typeface="Arial" pitchFamily="34" charset="0"/>
                </a:rPr>
                <a:t>literate</a:t>
              </a:r>
              <a:r>
                <a:rPr lang="sk-SK" sz="1200" dirty="0" smtClean="0">
                  <a:solidFill>
                    <a:schemeClr val="bg1">
                      <a:lumMod val="50000"/>
                    </a:schemeClr>
                  </a:solidFill>
                  <a:latin typeface="Arial" pitchFamily="34" charset="0"/>
                  <a:cs typeface="Arial" pitchFamily="34" charset="0"/>
                </a:rPr>
                <a:t> </a:t>
              </a:r>
              <a:r>
                <a:rPr lang="sk-SK" sz="1200" dirty="0" err="1" smtClean="0">
                  <a:solidFill>
                    <a:schemeClr val="bg1">
                      <a:lumMod val="50000"/>
                    </a:schemeClr>
                  </a:solidFill>
                  <a:latin typeface="Arial" pitchFamily="34" charset="0"/>
                  <a:cs typeface="Arial" pitchFamily="34" charset="0"/>
                </a:rPr>
                <a:t>programing</a:t>
              </a:r>
              <a:r>
                <a:rPr lang="sk-SK" sz="1200" dirty="0" smtClean="0">
                  <a:solidFill>
                    <a:schemeClr val="bg1">
                      <a:lumMod val="50000"/>
                    </a:schemeClr>
                  </a:solidFill>
                  <a:latin typeface="Arial" pitchFamily="34" charset="0"/>
                  <a:cs typeface="Arial" pitchFamily="34" charset="0"/>
                </a:rPr>
                <a:t> </a:t>
              </a:r>
              <a:endParaRPr lang="sk-SK" sz="1200" dirty="0">
                <a:solidFill>
                  <a:schemeClr val="bg1">
                    <a:lumMod val="50000"/>
                  </a:schemeClr>
                </a:solidFill>
                <a:latin typeface="Arial" pitchFamily="34" charset="0"/>
                <a:cs typeface="Arial" pitchFamily="34" charset="0"/>
              </a:endParaRPr>
            </a:p>
          </p:txBody>
        </p:sp>
      </p:grpSp>
      <p:cxnSp>
        <p:nvCxnSpPr>
          <p:cNvPr id="18" name="Rovná spojnica 17"/>
          <p:cNvCxnSpPr/>
          <p:nvPr/>
        </p:nvCxnSpPr>
        <p:spPr>
          <a:xfrm>
            <a:off x="1403648" y="2211710"/>
            <a:ext cx="0"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Rovná spojnica 18"/>
          <p:cNvCxnSpPr/>
          <p:nvPr/>
        </p:nvCxnSpPr>
        <p:spPr>
          <a:xfrm>
            <a:off x="1403648" y="3003798"/>
            <a:ext cx="0"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Rovná spojnica 19"/>
          <p:cNvCxnSpPr/>
          <p:nvPr/>
        </p:nvCxnSpPr>
        <p:spPr>
          <a:xfrm>
            <a:off x="1403648" y="3867894"/>
            <a:ext cx="0"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1" name="Skupina 20"/>
          <p:cNvGrpSpPr/>
          <p:nvPr/>
        </p:nvGrpSpPr>
        <p:grpSpPr>
          <a:xfrm>
            <a:off x="1475656" y="2931790"/>
            <a:ext cx="2528256" cy="565031"/>
            <a:chOff x="1475656" y="1275606"/>
            <a:chExt cx="2528256" cy="565031"/>
          </a:xfrm>
        </p:grpSpPr>
        <p:sp>
          <p:nvSpPr>
            <p:cNvPr id="22" name="BlokTextu 21"/>
            <p:cNvSpPr txBox="1"/>
            <p:nvPr/>
          </p:nvSpPr>
          <p:spPr>
            <a:xfrm>
              <a:off x="1475656" y="1275606"/>
              <a:ext cx="2528256" cy="369332"/>
            </a:xfrm>
            <a:prstGeom prst="rect">
              <a:avLst/>
            </a:prstGeom>
            <a:noFill/>
          </p:spPr>
          <p:txBody>
            <a:bodyPr wrap="none" rtlCol="0">
              <a:spAutoFit/>
            </a:bodyPr>
            <a:lstStyle/>
            <a:p>
              <a:r>
                <a:rPr lang="sk-SK" dirty="0" smtClean="0">
                  <a:solidFill>
                    <a:srgbClr val="404040"/>
                  </a:solidFill>
                  <a:latin typeface="Arial" pitchFamily="34" charset="0"/>
                  <a:cs typeface="Arial" pitchFamily="34" charset="0"/>
                </a:rPr>
                <a:t>Modulárnosť programu</a:t>
              </a:r>
              <a:endParaRPr lang="sk-SK" dirty="0">
                <a:solidFill>
                  <a:srgbClr val="404040"/>
                </a:solidFill>
                <a:latin typeface="Arial" pitchFamily="34" charset="0"/>
                <a:cs typeface="Arial" pitchFamily="34" charset="0"/>
              </a:endParaRPr>
            </a:p>
          </p:txBody>
        </p:sp>
        <p:sp>
          <p:nvSpPr>
            <p:cNvPr id="23" name="BlokTextu 22"/>
            <p:cNvSpPr txBox="1"/>
            <p:nvPr/>
          </p:nvSpPr>
          <p:spPr>
            <a:xfrm>
              <a:off x="1475656" y="1563638"/>
              <a:ext cx="1290738"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podpora  </a:t>
              </a:r>
              <a:r>
                <a:rPr lang="sk-SK" sz="1200" dirty="0" err="1" smtClean="0">
                  <a:solidFill>
                    <a:schemeClr val="bg1">
                      <a:lumMod val="50000"/>
                    </a:schemeClr>
                  </a:solidFill>
                  <a:latin typeface="Arial" pitchFamily="34" charset="0"/>
                  <a:cs typeface="Arial" pitchFamily="34" charset="0"/>
                </a:rPr>
                <a:t>plug-in</a:t>
              </a:r>
              <a:endParaRPr lang="sk-SK" sz="1200" dirty="0">
                <a:solidFill>
                  <a:schemeClr val="bg1">
                    <a:lumMod val="50000"/>
                  </a:schemeClr>
                </a:solidFill>
                <a:latin typeface="Arial" pitchFamily="34" charset="0"/>
                <a:cs typeface="Arial" pitchFamily="34" charset="0"/>
              </a:endParaRPr>
            </a:p>
          </p:txBody>
        </p:sp>
      </p:grpSp>
      <p:grpSp>
        <p:nvGrpSpPr>
          <p:cNvPr id="24" name="Skupina 23"/>
          <p:cNvGrpSpPr/>
          <p:nvPr/>
        </p:nvGrpSpPr>
        <p:grpSpPr>
          <a:xfrm>
            <a:off x="1475656" y="1275606"/>
            <a:ext cx="6527005" cy="565031"/>
            <a:chOff x="1475656" y="1275606"/>
            <a:chExt cx="6503703" cy="565031"/>
          </a:xfrm>
        </p:grpSpPr>
        <p:sp>
          <p:nvSpPr>
            <p:cNvPr id="25" name="BlokTextu 24"/>
            <p:cNvSpPr txBox="1"/>
            <p:nvPr/>
          </p:nvSpPr>
          <p:spPr>
            <a:xfrm>
              <a:off x="1475656" y="1275606"/>
              <a:ext cx="6503703" cy="369332"/>
            </a:xfrm>
            <a:prstGeom prst="rect">
              <a:avLst/>
            </a:prstGeom>
            <a:noFill/>
          </p:spPr>
          <p:txBody>
            <a:bodyPr wrap="none" rtlCol="0">
              <a:spAutoFit/>
            </a:bodyPr>
            <a:lstStyle/>
            <a:p>
              <a:r>
                <a:rPr lang="sk-SK" dirty="0" smtClean="0">
                  <a:solidFill>
                    <a:srgbClr val="404040"/>
                  </a:solidFill>
                  <a:latin typeface="Arial" pitchFamily="34" charset="0"/>
                  <a:cs typeface="Arial" pitchFamily="34" charset="0"/>
                </a:rPr>
                <a:t>Optimalizovať funkcionality pre rýchlejšiu a príjemnejšiu prácu</a:t>
              </a:r>
              <a:endParaRPr lang="sk-SK" dirty="0">
                <a:solidFill>
                  <a:srgbClr val="404040"/>
                </a:solidFill>
                <a:latin typeface="Arial" pitchFamily="34" charset="0"/>
                <a:cs typeface="Arial" pitchFamily="34" charset="0"/>
              </a:endParaRPr>
            </a:p>
          </p:txBody>
        </p:sp>
        <p:sp>
          <p:nvSpPr>
            <p:cNvPr id="26" name="BlokTextu 25"/>
            <p:cNvSpPr txBox="1"/>
            <p:nvPr/>
          </p:nvSpPr>
          <p:spPr>
            <a:xfrm>
              <a:off x="1475656" y="1563638"/>
              <a:ext cx="4520789"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podpora  paralelizmu, nove UI, zlepšiť analýzu zdrojového kódu</a:t>
              </a:r>
              <a:endParaRPr lang="sk-SK" sz="1200" dirty="0">
                <a:solidFill>
                  <a:schemeClr val="bg1">
                    <a:lumMod val="50000"/>
                  </a:schemeClr>
                </a:solidFill>
                <a:latin typeface="Arial" pitchFamily="34" charset="0"/>
                <a:cs typeface="Arial" pitchFamily="34" charset="0"/>
              </a:endParaRPr>
            </a:p>
          </p:txBody>
        </p:sp>
      </p:grpSp>
      <p:grpSp>
        <p:nvGrpSpPr>
          <p:cNvPr id="27" name="Skupina 26"/>
          <p:cNvGrpSpPr/>
          <p:nvPr/>
        </p:nvGrpSpPr>
        <p:grpSpPr>
          <a:xfrm>
            <a:off x="1475656" y="2139702"/>
            <a:ext cx="3541354" cy="565031"/>
            <a:chOff x="1475656" y="1275606"/>
            <a:chExt cx="3541354" cy="565031"/>
          </a:xfrm>
        </p:grpSpPr>
        <p:sp>
          <p:nvSpPr>
            <p:cNvPr id="28" name="BlokTextu 27"/>
            <p:cNvSpPr txBox="1"/>
            <p:nvPr/>
          </p:nvSpPr>
          <p:spPr>
            <a:xfrm>
              <a:off x="1475656" y="1275606"/>
              <a:ext cx="3541354" cy="369332"/>
            </a:xfrm>
            <a:prstGeom prst="rect">
              <a:avLst/>
            </a:prstGeom>
            <a:noFill/>
          </p:spPr>
          <p:txBody>
            <a:bodyPr wrap="none" rtlCol="0">
              <a:spAutoFit/>
            </a:bodyPr>
            <a:lstStyle/>
            <a:p>
              <a:r>
                <a:rPr lang="sk-SK" dirty="0" smtClean="0">
                  <a:solidFill>
                    <a:srgbClr val="404040"/>
                  </a:solidFill>
                  <a:latin typeface="Arial" pitchFamily="34" charset="0"/>
                  <a:cs typeface="Arial" pitchFamily="34" charset="0"/>
                </a:rPr>
                <a:t>Rozšíriť vstávajúcu funkcionalitu </a:t>
              </a:r>
              <a:endParaRPr lang="sk-SK" dirty="0">
                <a:solidFill>
                  <a:srgbClr val="404040"/>
                </a:solidFill>
                <a:latin typeface="Arial" pitchFamily="34" charset="0"/>
                <a:cs typeface="Arial" pitchFamily="34" charset="0"/>
              </a:endParaRPr>
            </a:p>
          </p:txBody>
        </p:sp>
        <p:sp>
          <p:nvSpPr>
            <p:cNvPr id="29" name="BlokTextu 28"/>
            <p:cNvSpPr txBox="1"/>
            <p:nvPr/>
          </p:nvSpPr>
          <p:spPr>
            <a:xfrm>
              <a:off x="1475656" y="1563638"/>
              <a:ext cx="1606530"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pridať rôzne </a:t>
              </a:r>
              <a:r>
                <a:rPr lang="sk-SK" sz="1200" dirty="0" err="1" smtClean="0">
                  <a:solidFill>
                    <a:schemeClr val="bg1">
                      <a:lumMod val="50000"/>
                    </a:schemeClr>
                  </a:solidFill>
                  <a:latin typeface="Arial" pitchFamily="34" charset="0"/>
                  <a:cs typeface="Arial" pitchFamily="34" charset="0"/>
                </a:rPr>
                <a:t>features</a:t>
              </a:r>
              <a:endParaRPr lang="sk-SK" sz="1200" dirty="0">
                <a:solidFill>
                  <a:schemeClr val="bg1">
                    <a:lumMod val="50000"/>
                  </a:schemeClr>
                </a:solidFill>
                <a:latin typeface="Arial" pitchFamily="34" charset="0"/>
                <a:cs typeface="Arial" pitchFamily="34" charset="0"/>
              </a:endParaRPr>
            </a:p>
          </p:txBody>
        </p:sp>
      </p:grpSp>
      <p:pic>
        <p:nvPicPr>
          <p:cNvPr id="30" name="Obrázok 29" descr="3.png"/>
          <p:cNvPicPr>
            <a:picLocks noChangeAspect="1"/>
          </p:cNvPicPr>
          <p:nvPr/>
        </p:nvPicPr>
        <p:blipFill>
          <a:blip r:embed="rId5" cstate="print">
            <a:duotone>
              <a:schemeClr val="bg2">
                <a:shade val="45000"/>
                <a:satMod val="135000"/>
              </a:schemeClr>
              <a:prstClr val="white"/>
            </a:duotone>
          </a:blip>
          <a:stretch>
            <a:fillRect/>
          </a:stretch>
        </p:blipFill>
        <p:spPr>
          <a:xfrm>
            <a:off x="683568" y="3003798"/>
            <a:ext cx="587346" cy="565200"/>
          </a:xfrm>
          <a:prstGeom prst="rect">
            <a:avLst/>
          </a:prstGeom>
        </p:spPr>
      </p:pic>
      <p:pic>
        <p:nvPicPr>
          <p:cNvPr id="31" name="Obrázok 30" descr="4.png"/>
          <p:cNvPicPr>
            <a:picLocks noChangeAspect="1"/>
          </p:cNvPicPr>
          <p:nvPr/>
        </p:nvPicPr>
        <p:blipFill>
          <a:blip r:embed="rId6" cstate="print">
            <a:duotone>
              <a:schemeClr val="bg2">
                <a:shade val="45000"/>
                <a:satMod val="135000"/>
              </a:schemeClr>
              <a:prstClr val="white"/>
            </a:duotone>
          </a:blip>
          <a:stretch>
            <a:fillRect/>
          </a:stretch>
        </p:blipFill>
        <p:spPr>
          <a:xfrm>
            <a:off x="683568" y="3795886"/>
            <a:ext cx="587346" cy="565200"/>
          </a:xfrm>
          <a:prstGeom prst="rect">
            <a:avLst/>
          </a:prstGeom>
        </p:spPr>
      </p:pic>
      <p:sp>
        <p:nvSpPr>
          <p:cNvPr id="32"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33" name="Rovná spojnica 32"/>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par>
                          <p:cTn id="15" fill="hold">
                            <p:stCondLst>
                              <p:cond delay="500"/>
                            </p:stCondLst>
                            <p:childTnLst>
                              <p:par>
                                <p:cTn id="16" presetID="12" presetClass="entr" presetSubtype="4"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slide(fromBottom)">
                                      <p:cBhvr>
                                        <p:cTn id="18" dur="500"/>
                                        <p:tgtEl>
                                          <p:spTgt spid="24"/>
                                        </p:tgtEl>
                                      </p:cBhvr>
                                    </p:animEffect>
                                  </p:childTnLst>
                                </p:cTn>
                              </p:par>
                            </p:childTnLst>
                          </p:cTn>
                        </p:par>
                        <p:par>
                          <p:cTn id="19" fill="hold">
                            <p:stCondLst>
                              <p:cond delay="1000"/>
                            </p:stCondLst>
                            <p:childTnLst>
                              <p:par>
                                <p:cTn id="20" presetID="53"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1500"/>
                            </p:stCondLst>
                            <p:childTnLst>
                              <p:par>
                                <p:cTn id="26" presetID="53"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par>
                          <p:cTn id="31" fill="hold">
                            <p:stCondLst>
                              <p:cond delay="2000"/>
                            </p:stCondLst>
                            <p:childTnLst>
                              <p:par>
                                <p:cTn id="32" presetID="12" presetClass="entr" presetSubtype="4"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slide(fromBottom)">
                                      <p:cBhvr>
                                        <p:cTn id="34" dur="500"/>
                                        <p:tgtEl>
                                          <p:spTgt spid="27"/>
                                        </p:tgtEl>
                                      </p:cBhvr>
                                    </p:animEffect>
                                  </p:childTnLst>
                                </p:cTn>
                              </p:par>
                            </p:childTnLst>
                          </p:cTn>
                        </p:par>
                        <p:par>
                          <p:cTn id="35" fill="hold">
                            <p:stCondLst>
                              <p:cond delay="2500"/>
                            </p:stCondLst>
                            <p:childTnLst>
                              <p:par>
                                <p:cTn id="36" presetID="53"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3000"/>
                            </p:stCondLst>
                            <p:childTnLst>
                              <p:par>
                                <p:cTn id="42" presetID="53" presetClass="entr" presetSubtype="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ppt_w</p:attrName>
                                        </p:attrNameLst>
                                      </p:cBhvr>
                                      <p:tavLst>
                                        <p:tav tm="0">
                                          <p:val>
                                            <p:fltVal val="0"/>
                                          </p:val>
                                        </p:tav>
                                        <p:tav tm="100000">
                                          <p:val>
                                            <p:strVal val="#ppt_w"/>
                                          </p:val>
                                        </p:tav>
                                      </p:tavLst>
                                    </p:anim>
                                    <p:anim calcmode="lin" valueType="num">
                                      <p:cBhvr>
                                        <p:cTn id="45" dur="500" fill="hold"/>
                                        <p:tgtEl>
                                          <p:spTgt spid="19"/>
                                        </p:tgtEl>
                                        <p:attrNameLst>
                                          <p:attrName>ppt_h</p:attrName>
                                        </p:attrNameLst>
                                      </p:cBhvr>
                                      <p:tavLst>
                                        <p:tav tm="0">
                                          <p:val>
                                            <p:fltVal val="0"/>
                                          </p:val>
                                        </p:tav>
                                        <p:tav tm="100000">
                                          <p:val>
                                            <p:strVal val="#ppt_h"/>
                                          </p:val>
                                        </p:tav>
                                      </p:tavLst>
                                    </p:anim>
                                    <p:animEffect transition="in" filter="fade">
                                      <p:cBhvr>
                                        <p:cTn id="46" dur="500"/>
                                        <p:tgtEl>
                                          <p:spTgt spid="19"/>
                                        </p:tgtEl>
                                      </p:cBhvr>
                                    </p:animEffect>
                                  </p:childTnLst>
                                </p:cTn>
                              </p:par>
                            </p:childTnLst>
                          </p:cTn>
                        </p:par>
                        <p:par>
                          <p:cTn id="47" fill="hold">
                            <p:stCondLst>
                              <p:cond delay="3500"/>
                            </p:stCondLst>
                            <p:childTnLst>
                              <p:par>
                                <p:cTn id="48" presetID="12" presetClass="entr" presetSubtype="4"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slide(fromBottom)">
                                      <p:cBhvr>
                                        <p:cTn id="50" dur="500"/>
                                        <p:tgtEl>
                                          <p:spTgt spid="21"/>
                                        </p:tgtEl>
                                      </p:cBhvr>
                                    </p:animEffect>
                                  </p:childTnLst>
                                </p:cTn>
                              </p:par>
                            </p:childTnLst>
                          </p:cTn>
                        </p:par>
                        <p:par>
                          <p:cTn id="51" fill="hold">
                            <p:stCondLst>
                              <p:cond delay="4000"/>
                            </p:stCondLst>
                            <p:childTnLst>
                              <p:par>
                                <p:cTn id="52" presetID="53" presetClass="entr" presetSubtype="0"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childTnLst>
                                </p:cTn>
                              </p:par>
                            </p:childTnLst>
                          </p:cTn>
                        </p:par>
                        <p:par>
                          <p:cTn id="57" fill="hold">
                            <p:stCondLst>
                              <p:cond delay="4500"/>
                            </p:stCondLst>
                            <p:childTnLst>
                              <p:par>
                                <p:cTn id="58" presetID="53" presetClass="entr" presetSubtype="0"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Effect transition="in" filter="fade">
                                      <p:cBhvr>
                                        <p:cTn id="62" dur="500"/>
                                        <p:tgtEl>
                                          <p:spTgt spid="20"/>
                                        </p:tgtEl>
                                      </p:cBhvr>
                                    </p:animEffect>
                                  </p:childTnLst>
                                </p:cTn>
                              </p:par>
                            </p:childTnLst>
                          </p:cTn>
                        </p:par>
                        <p:par>
                          <p:cTn id="63" fill="hold">
                            <p:stCondLst>
                              <p:cond delay="5000"/>
                            </p:stCondLst>
                            <p:childTnLst>
                              <p:par>
                                <p:cTn id="64" presetID="12" presetClass="entr" presetSubtype="4"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slide(fromBottom)">
                                      <p:cBhvr>
                                        <p:cTn id="6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lokTextu 4"/>
          <p:cNvSpPr txBox="1"/>
          <p:nvPr/>
        </p:nvSpPr>
        <p:spPr>
          <a:xfrm>
            <a:off x="1619672" y="1491630"/>
            <a:ext cx="5040560" cy="3293209"/>
          </a:xfrm>
          <a:prstGeom prst="rect">
            <a:avLst/>
          </a:prstGeom>
          <a:noFill/>
        </p:spPr>
        <p:txBody>
          <a:bodyPr wrap="square" rtlCol="0">
            <a:spAutoFit/>
          </a:bodyPr>
          <a:lstStyle/>
          <a:p>
            <a:r>
              <a:rPr lang="sk-SK" sz="2400" dirty="0" smtClean="0">
                <a:solidFill>
                  <a:srgbClr val="404040"/>
                </a:solidFill>
                <a:latin typeface="Arial" pitchFamily="34" charset="0"/>
                <a:cs typeface="Arial" pitchFamily="34" charset="0"/>
              </a:rPr>
              <a:t>Stránka projektu   </a:t>
            </a:r>
          </a:p>
          <a:p>
            <a:r>
              <a:rPr lang="sk-SK" sz="1600" u="sng" dirty="0" smtClean="0">
                <a:solidFill>
                  <a:srgbClr val="720606"/>
                </a:solidFill>
                <a:latin typeface="Arial" pitchFamily="34" charset="0"/>
                <a:cs typeface="Arial" pitchFamily="34" charset="0"/>
              </a:rPr>
              <a:t>http://innovators-team10.github.com</a:t>
            </a:r>
          </a:p>
          <a:p>
            <a:endParaRPr lang="sk-SK" sz="2800" dirty="0" smtClean="0">
              <a:latin typeface="Arial" pitchFamily="34" charset="0"/>
              <a:cs typeface="Arial" pitchFamily="34" charset="0"/>
            </a:endParaRPr>
          </a:p>
          <a:p>
            <a:r>
              <a:rPr lang="sk-SK" sz="2400" dirty="0" smtClean="0">
                <a:solidFill>
                  <a:srgbClr val="404040"/>
                </a:solidFill>
                <a:latin typeface="Arial" pitchFamily="34" charset="0"/>
                <a:cs typeface="Arial" pitchFamily="34" charset="0"/>
              </a:rPr>
              <a:t>Repozitár projektu</a:t>
            </a:r>
            <a:r>
              <a:rPr lang="sk-SK" sz="2000" dirty="0" smtClean="0">
                <a:solidFill>
                  <a:srgbClr val="404040"/>
                </a:solidFill>
                <a:latin typeface="Arial" pitchFamily="34" charset="0"/>
                <a:cs typeface="Arial" pitchFamily="34" charset="0"/>
              </a:rPr>
              <a:t> </a:t>
            </a:r>
          </a:p>
          <a:p>
            <a:r>
              <a:rPr lang="sk-SK" sz="1600" u="sng" dirty="0" smtClean="0">
                <a:solidFill>
                  <a:srgbClr val="720606"/>
                </a:solidFill>
                <a:latin typeface="Arial" pitchFamily="34" charset="0"/>
                <a:cs typeface="Arial" pitchFamily="34" charset="0"/>
              </a:rPr>
              <a:t>https://github.com/Innovators-Team10/TrollEdit</a:t>
            </a:r>
            <a:r>
              <a:rPr lang="sk-SK" sz="1600" u="sng" dirty="0" smtClean="0">
                <a:latin typeface="Arial" pitchFamily="34" charset="0"/>
                <a:cs typeface="Arial" pitchFamily="34" charset="0"/>
              </a:rPr>
              <a:t>  </a:t>
            </a:r>
            <a:endParaRPr lang="sk-SK" sz="1400" u="sng" dirty="0" smtClean="0">
              <a:latin typeface="Arial" pitchFamily="34" charset="0"/>
              <a:cs typeface="Arial" pitchFamily="34" charset="0"/>
            </a:endParaRPr>
          </a:p>
          <a:p>
            <a:endParaRPr lang="sk-SK" sz="2800" dirty="0" smtClean="0">
              <a:latin typeface="Arial" pitchFamily="34" charset="0"/>
              <a:cs typeface="Arial" pitchFamily="34" charset="0"/>
            </a:endParaRPr>
          </a:p>
          <a:p>
            <a:r>
              <a:rPr lang="sk-SK" sz="2400" dirty="0" smtClean="0">
                <a:solidFill>
                  <a:srgbClr val="404040"/>
                </a:solidFill>
                <a:latin typeface="Arial" pitchFamily="34" charset="0"/>
                <a:cs typeface="Arial" pitchFamily="34" charset="0"/>
              </a:rPr>
              <a:t>E-mail skupiny</a:t>
            </a:r>
          </a:p>
          <a:p>
            <a:r>
              <a:rPr lang="sk-SK" sz="1600" u="sng" dirty="0" err="1" smtClean="0">
                <a:solidFill>
                  <a:srgbClr val="720606"/>
                </a:solidFill>
                <a:latin typeface="Arial" pitchFamily="34" charset="0"/>
                <a:cs typeface="Arial" pitchFamily="34" charset="0"/>
              </a:rPr>
              <a:t>trolledit@googlegroups.com</a:t>
            </a:r>
            <a:endParaRPr lang="sk-SK" sz="1600" u="sng" dirty="0" smtClean="0">
              <a:solidFill>
                <a:srgbClr val="720606"/>
              </a:solidFill>
              <a:latin typeface="Arial" pitchFamily="34" charset="0"/>
              <a:cs typeface="Arial" pitchFamily="34" charset="0"/>
            </a:endParaRPr>
          </a:p>
          <a:p>
            <a:r>
              <a:rPr lang="sk-SK" u="sng" dirty="0" smtClean="0">
                <a:latin typeface="Arial" pitchFamily="34" charset="0"/>
                <a:cs typeface="Arial" pitchFamily="34" charset="0"/>
              </a:rPr>
              <a:t> </a:t>
            </a:r>
            <a:endParaRPr lang="sk-SK" sz="1600" b="1" dirty="0" smtClean="0">
              <a:latin typeface="Arial" pitchFamily="34" charset="0"/>
              <a:cs typeface="Arial" pitchFamily="34" charset="0"/>
            </a:endParaRPr>
          </a:p>
          <a:p>
            <a:endParaRPr lang="sk-SK" sz="1400" dirty="0" smtClean="0">
              <a:latin typeface="Arial" pitchFamily="34" charset="0"/>
              <a:cs typeface="Arial" pitchFamily="34" charset="0"/>
            </a:endParaRPr>
          </a:p>
        </p:txBody>
      </p:sp>
      <p:pic>
        <p:nvPicPr>
          <p:cNvPr id="8" name="Obrázok 7" descr="mail.png"/>
          <p:cNvPicPr>
            <a:picLocks noChangeAspect="1"/>
          </p:cNvPicPr>
          <p:nvPr/>
        </p:nvPicPr>
        <p:blipFill>
          <a:blip r:embed="rId2" cstate="print"/>
          <a:stretch>
            <a:fillRect/>
          </a:stretch>
        </p:blipFill>
        <p:spPr>
          <a:xfrm>
            <a:off x="755576" y="3579862"/>
            <a:ext cx="823033" cy="792000"/>
          </a:xfrm>
          <a:prstGeom prst="rect">
            <a:avLst/>
          </a:prstGeom>
        </p:spPr>
      </p:pic>
      <p:pic>
        <p:nvPicPr>
          <p:cNvPr id="11" name="Obrázok 10" descr="link.png"/>
          <p:cNvPicPr>
            <a:picLocks noChangeAspect="1"/>
          </p:cNvPicPr>
          <p:nvPr/>
        </p:nvPicPr>
        <p:blipFill>
          <a:blip r:embed="rId3" cstate="print"/>
          <a:stretch>
            <a:fillRect/>
          </a:stretch>
        </p:blipFill>
        <p:spPr>
          <a:xfrm>
            <a:off x="755576" y="1491630"/>
            <a:ext cx="823033" cy="792000"/>
          </a:xfrm>
          <a:prstGeom prst="rect">
            <a:avLst/>
          </a:prstGeom>
        </p:spPr>
      </p:pic>
      <p:pic>
        <p:nvPicPr>
          <p:cNvPr id="12" name="Obrázok 11" descr="download.png"/>
          <p:cNvPicPr>
            <a:picLocks noChangeAspect="1"/>
          </p:cNvPicPr>
          <p:nvPr/>
        </p:nvPicPr>
        <p:blipFill>
          <a:blip r:embed="rId4" cstate="print"/>
          <a:stretch>
            <a:fillRect/>
          </a:stretch>
        </p:blipFill>
        <p:spPr>
          <a:xfrm>
            <a:off x="755576" y="2499742"/>
            <a:ext cx="823033" cy="792000"/>
          </a:xfrm>
          <a:prstGeom prst="rect">
            <a:avLst/>
          </a:prstGeom>
        </p:spPr>
      </p:pic>
      <p:sp>
        <p:nvSpPr>
          <p:cNvPr id="15" name="BlokTextu 14"/>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Kde nás </a:t>
            </a:r>
            <a:r>
              <a:rPr lang="sk-SK" sz="4000" b="1" dirty="0" smtClean="0">
                <a:solidFill>
                  <a:srgbClr val="720606"/>
                </a:solidFill>
                <a:ea typeface="KaiTi" pitchFamily="49" charset="-122"/>
              </a:rPr>
              <a:t>nájdete?</a:t>
            </a:r>
            <a:endParaRPr lang="sk-SK" sz="4000" b="1" dirty="0">
              <a:solidFill>
                <a:srgbClr val="720606"/>
              </a:solidFill>
              <a:ea typeface="KaiTi" pitchFamily="49" charset="-122"/>
            </a:endParaRPr>
          </a:p>
        </p:txBody>
      </p:sp>
      <p:sp>
        <p:nvSpPr>
          <p:cNvPr id="9"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10" name="Rovná spojnica 9"/>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2"/>
          <p:cNvSpPr txBox="1"/>
          <p:nvPr/>
        </p:nvSpPr>
        <p:spPr>
          <a:xfrm>
            <a:off x="3023320" y="1779662"/>
            <a:ext cx="6120680" cy="3016210"/>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sk-SK" sz="15800" kern="0" spc="-300" dirty="0" smtClean="0">
                <a:ln w="18415" cmpd="sng">
                  <a:solidFill>
                    <a:srgbClr val="FFFFFF"/>
                  </a:solidFill>
                  <a:prstDash val="solid"/>
                </a:ln>
                <a:solidFill>
                  <a:srgbClr val="FFFFFF"/>
                </a:solidFill>
                <a:effectLst>
                  <a:outerShdw blurRad="50800" dist="38100" dir="2700000" algn="tl" rotWithShape="0">
                    <a:prstClr val="black">
                      <a:alpha val="40000"/>
                    </a:prstClr>
                  </a:outerShdw>
                  <a:reflection blurRad="6350" stA="55000" endA="300" endPos="45500" dir="5400000" sy="-100000" algn="bl" rotWithShape="0"/>
                </a:effectLst>
                <a:latin typeface="Square721 BT" pitchFamily="34" charset="0"/>
              </a:rPr>
              <a:t> </a:t>
            </a:r>
            <a:r>
              <a:rPr lang="sk-SK" sz="19600" b="1" kern="0" spc="-300" dirty="0" smtClean="0">
                <a:ln w="18415" cmpd="sng">
                  <a:noFill/>
                  <a:prstDash val="solid"/>
                </a:ln>
                <a:solidFill>
                  <a:srgbClr val="404040"/>
                </a:solidFill>
                <a:latin typeface="Arial" pitchFamily="34" charset="0"/>
                <a:cs typeface="Arial" pitchFamily="34" charset="0"/>
              </a:rPr>
              <a:t>Q</a:t>
            </a:r>
            <a:r>
              <a:rPr lang="sk-SK" sz="16300" b="1" kern="0" spc="-300" dirty="0" smtClean="0">
                <a:ln w="18415" cmpd="sng">
                  <a:noFill/>
                  <a:prstDash val="solid"/>
                </a:ln>
                <a:solidFill>
                  <a:srgbClr val="404040"/>
                </a:solidFill>
                <a:latin typeface="Arial" pitchFamily="34" charset="0"/>
                <a:cs typeface="Arial" pitchFamily="34" charset="0"/>
              </a:rPr>
              <a:t>  </a:t>
            </a:r>
            <a:r>
              <a:rPr lang="sk-SK" sz="19600" b="1" kern="0" spc="-300" dirty="0" smtClean="0">
                <a:ln w="18415" cmpd="sng">
                  <a:noFill/>
                  <a:prstDash val="solid"/>
                </a:ln>
                <a:solidFill>
                  <a:srgbClr val="404040"/>
                </a:solidFill>
                <a:latin typeface="Arial" pitchFamily="34" charset="0"/>
                <a:cs typeface="Arial" pitchFamily="34" charset="0"/>
              </a:rPr>
              <a:t>A</a:t>
            </a:r>
            <a:r>
              <a:rPr lang="sk-SK" sz="15800" b="1" kern="0" spc="-300" dirty="0" smtClean="0">
                <a:ln w="18415" cmpd="sng">
                  <a:noFill/>
                  <a:prstDash val="solid"/>
                </a:ln>
                <a:solidFill>
                  <a:srgbClr val="404040"/>
                </a:solidFill>
                <a:latin typeface="Square721 BT" pitchFamily="34" charset="0"/>
              </a:rPr>
              <a:t> </a:t>
            </a:r>
            <a:r>
              <a:rPr lang="sk-SK" sz="6000" b="1" kern="0" spc="-300" dirty="0" smtClean="0">
                <a:ln w="18415" cmpd="sng">
                  <a:noFill/>
                  <a:prstDash val="solid"/>
                </a:ln>
                <a:solidFill>
                  <a:srgbClr val="404040"/>
                </a:solidFill>
                <a:latin typeface="Square721 BT" pitchFamily="34" charset="0"/>
              </a:rPr>
              <a:t> </a:t>
            </a:r>
            <a:endParaRPr kumimoji="0" lang="en-US" sz="13200" b="1" u="none" strike="noStrike" kern="0" cap="none" spc="-300" normalizeH="0" baseline="0" noProof="0" dirty="0" smtClean="0">
              <a:ln w="18415" cmpd="sng">
                <a:noFill/>
                <a:prstDash val="solid"/>
              </a:ln>
              <a:solidFill>
                <a:srgbClr val="404040"/>
              </a:solidFill>
              <a:uLnTx/>
              <a:uFillTx/>
              <a:latin typeface="Square721 BT" pitchFamily="34" charset="0"/>
            </a:endParaRPr>
          </a:p>
        </p:txBody>
      </p:sp>
      <p:sp>
        <p:nvSpPr>
          <p:cNvPr id="19" name="BlokTextu 18"/>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Vaše </a:t>
            </a:r>
            <a:r>
              <a:rPr lang="sk-SK" sz="4000" b="1" dirty="0" smtClean="0">
                <a:solidFill>
                  <a:srgbClr val="720606"/>
                </a:solidFill>
                <a:ea typeface="KaiTi" pitchFamily="49" charset="-122"/>
              </a:rPr>
              <a:t>otázky?</a:t>
            </a:r>
            <a:endParaRPr lang="sk-SK" sz="4000" b="1" dirty="0">
              <a:solidFill>
                <a:srgbClr val="720606"/>
              </a:solidFill>
              <a:ea typeface="KaiTi" pitchFamily="49" charset="-122"/>
            </a:endParaRPr>
          </a:p>
        </p:txBody>
      </p:sp>
      <p:sp>
        <p:nvSpPr>
          <p:cNvPr id="21" name="TextBox 2"/>
          <p:cNvSpPr txBox="1"/>
          <p:nvPr/>
        </p:nvSpPr>
        <p:spPr>
          <a:xfrm>
            <a:off x="5796136" y="3363838"/>
            <a:ext cx="864096" cy="923330"/>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sk-SK" sz="6000" b="1" kern="0" spc="-300" noProof="0" dirty="0" smtClean="0">
                <a:ln w="18415" cmpd="sng">
                  <a:noFill/>
                  <a:prstDash val="solid"/>
                </a:ln>
                <a:solidFill>
                  <a:srgbClr val="404040"/>
                </a:solidFill>
                <a:latin typeface="Arial" pitchFamily="34" charset="0"/>
                <a:cs typeface="Arial" pitchFamily="34" charset="0"/>
              </a:rPr>
              <a:t>&amp;</a:t>
            </a:r>
            <a:endParaRPr kumimoji="0" lang="en-US" sz="4800" b="1" u="none" strike="noStrike" kern="0" cap="none" spc="-300" normalizeH="0" baseline="0" noProof="0" dirty="0" smtClean="0">
              <a:ln w="18415" cmpd="sng">
                <a:noFill/>
                <a:prstDash val="solid"/>
              </a:ln>
              <a:solidFill>
                <a:srgbClr val="404040"/>
              </a:solidFill>
              <a:uLnTx/>
              <a:uFillTx/>
              <a:latin typeface="Arial" pitchFamily="34" charset="0"/>
              <a:cs typeface="Arial" pitchFamily="34" charset="0"/>
            </a:endParaRPr>
          </a:p>
        </p:txBody>
      </p:sp>
      <p:sp>
        <p:nvSpPr>
          <p:cNvPr id="7"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8" name="Rovná spojnica 7"/>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okTextu 3"/>
          <p:cNvSpPr txBox="1"/>
          <p:nvPr/>
        </p:nvSpPr>
        <p:spPr>
          <a:xfrm>
            <a:off x="2987824" y="3147814"/>
            <a:ext cx="4717032" cy="646331"/>
          </a:xfrm>
          <a:prstGeom prst="rect">
            <a:avLst/>
          </a:prstGeom>
          <a:noFill/>
        </p:spPr>
        <p:txBody>
          <a:bodyPr wrap="square" rtlCol="0">
            <a:spAutoFit/>
          </a:bodyPr>
          <a:lstStyle/>
          <a:p>
            <a:r>
              <a:rPr lang="sk-SK" sz="3600" b="1" dirty="0" smtClean="0">
                <a:solidFill>
                  <a:srgbClr val="404040"/>
                </a:solidFill>
              </a:rPr>
              <a:t>Ďakujeme za pozornosť </a:t>
            </a:r>
            <a:endParaRPr lang="sk-SK" sz="3600" b="1" dirty="0">
              <a:solidFill>
                <a:srgbClr val="404040"/>
              </a:solidFill>
            </a:endParaRPr>
          </a:p>
        </p:txBody>
      </p:sp>
      <p:pic>
        <p:nvPicPr>
          <p:cNvPr id="3" name="Obrázok 2" descr="eclipse.png"/>
          <p:cNvPicPr>
            <a:picLocks noChangeAspect="1"/>
          </p:cNvPicPr>
          <p:nvPr/>
        </p:nvPicPr>
        <p:blipFill>
          <a:blip r:embed="rId3" cstate="print"/>
          <a:stretch>
            <a:fillRect/>
          </a:stretch>
        </p:blipFill>
        <p:spPr>
          <a:xfrm>
            <a:off x="7884369" y="3075806"/>
            <a:ext cx="837109" cy="792000"/>
          </a:xfrm>
          <a:prstGeom prst="rect">
            <a:avLst/>
          </a:prstGeom>
        </p:spPr>
      </p:pic>
      <p:cxnSp>
        <p:nvCxnSpPr>
          <p:cNvPr id="5" name="Rovná spojnica 4"/>
          <p:cNvCxnSpPr/>
          <p:nvPr/>
        </p:nvCxnSpPr>
        <p:spPr>
          <a:xfrm>
            <a:off x="7740352" y="2787774"/>
            <a:ext cx="0" cy="13681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BlokTextu 5"/>
          <p:cNvSpPr txBox="1"/>
          <p:nvPr/>
        </p:nvSpPr>
        <p:spPr>
          <a:xfrm>
            <a:off x="7884368" y="3291830"/>
            <a:ext cx="1080120" cy="369332"/>
          </a:xfrm>
          <a:prstGeom prst="rect">
            <a:avLst/>
          </a:prstGeom>
          <a:noFill/>
        </p:spPr>
        <p:txBody>
          <a:bodyPr wrap="square" rtlCol="0">
            <a:spAutoFit/>
          </a:bodyPr>
          <a:lstStyle/>
          <a:p>
            <a:r>
              <a:rPr lang="sk-SK" b="1" dirty="0" smtClean="0">
                <a:solidFill>
                  <a:schemeClr val="bg1"/>
                </a:solidFill>
              </a:rPr>
              <a:t>Koniec</a:t>
            </a:r>
            <a:endParaRPr lang="sk-SK" b="1" dirty="0">
              <a:solidFill>
                <a:schemeClr val="bg1"/>
              </a:solidFill>
            </a:endParaRPr>
          </a:p>
        </p:txBody>
      </p:sp>
    </p:spTree>
  </p:cSld>
  <p:clrMapOvr>
    <a:masterClrMapping/>
  </p:clrMapOvr>
  <p:transition spd="med">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okTextu 1"/>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Tím </a:t>
            </a:r>
            <a:r>
              <a:rPr lang="sk-SK" sz="4000" b="1" dirty="0" err="1" smtClean="0">
                <a:solidFill>
                  <a:srgbClr val="720606"/>
                </a:solidFill>
                <a:ea typeface="KaiTi" pitchFamily="49" charset="-122"/>
              </a:rPr>
              <a:t>Innovators</a:t>
            </a:r>
            <a:endParaRPr lang="sk-SK" sz="4000" b="1" dirty="0">
              <a:solidFill>
                <a:srgbClr val="720606"/>
              </a:solidFill>
              <a:ea typeface="KaiTi" pitchFamily="49" charset="-122"/>
            </a:endParaRPr>
          </a:p>
        </p:txBody>
      </p:sp>
      <p:sp>
        <p:nvSpPr>
          <p:cNvPr id="3"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4" name="Rovná spojnica 3"/>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Obrázok 14" descr="team.png"/>
          <p:cNvPicPr>
            <a:picLocks noChangeAspect="1"/>
          </p:cNvPicPr>
          <p:nvPr/>
        </p:nvPicPr>
        <p:blipFill>
          <a:blip r:embed="rId2" cstate="print"/>
          <a:stretch>
            <a:fillRect/>
          </a:stretch>
        </p:blipFill>
        <p:spPr>
          <a:xfrm>
            <a:off x="179512" y="2859782"/>
            <a:ext cx="1049287" cy="1008000"/>
          </a:xfrm>
          <a:prstGeom prst="rect">
            <a:avLst/>
          </a:prstGeom>
        </p:spPr>
      </p:pic>
      <p:cxnSp>
        <p:nvCxnSpPr>
          <p:cNvPr id="16" name="Rovná spojnica 15"/>
          <p:cNvCxnSpPr/>
          <p:nvPr/>
        </p:nvCxnSpPr>
        <p:spPr>
          <a:xfrm>
            <a:off x="1331640" y="2211710"/>
            <a:ext cx="0" cy="23762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Skupina 31"/>
          <p:cNvGrpSpPr/>
          <p:nvPr/>
        </p:nvGrpSpPr>
        <p:grpSpPr>
          <a:xfrm>
            <a:off x="4427984" y="1059582"/>
            <a:ext cx="1199239" cy="1501135"/>
            <a:chOff x="4572000" y="915566"/>
            <a:chExt cx="1199239" cy="1501135"/>
          </a:xfrm>
        </p:grpSpPr>
        <p:pic>
          <p:nvPicPr>
            <p:cNvPr id="12" name="Picture 8"/>
            <p:cNvPicPr>
              <a:picLocks noChangeAspect="1" noChangeArrowheads="1"/>
            </p:cNvPicPr>
            <p:nvPr/>
          </p:nvPicPr>
          <p:blipFill>
            <a:blip r:embed="rId3" cstate="print">
              <a:grayscl/>
            </a:blip>
            <a:srcRect/>
            <a:stretch>
              <a:fillRect/>
            </a:stretch>
          </p:blipFill>
          <p:spPr bwMode="auto">
            <a:xfrm flipH="1">
              <a:off x="4644008" y="915566"/>
              <a:ext cx="952106" cy="1224136"/>
            </a:xfrm>
            <a:prstGeom prst="rect">
              <a:avLst/>
            </a:prstGeom>
            <a:noFill/>
            <a:ln w="9525">
              <a:noFill/>
              <a:miter lim="800000"/>
              <a:headEnd/>
              <a:tailEnd/>
            </a:ln>
            <a:effectLst>
              <a:softEdge rad="31750"/>
            </a:effectLst>
          </p:spPr>
        </p:pic>
        <p:sp>
          <p:nvSpPr>
            <p:cNvPr id="29" name="BlokTextu 28"/>
            <p:cNvSpPr txBox="1"/>
            <p:nvPr/>
          </p:nvSpPr>
          <p:spPr>
            <a:xfrm>
              <a:off x="4572000" y="2139702"/>
              <a:ext cx="1199239" cy="276999"/>
            </a:xfrm>
            <a:prstGeom prst="rect">
              <a:avLst/>
            </a:prstGeom>
            <a:noFill/>
          </p:spPr>
          <p:txBody>
            <a:bodyPr wrap="none" rtlCol="0">
              <a:spAutoFit/>
            </a:bodyPr>
            <a:lstStyle/>
            <a:p>
              <a:r>
                <a:rPr lang="sk-SK" sz="1200" dirty="0" smtClean="0">
                  <a:solidFill>
                    <a:srgbClr val="000000"/>
                  </a:solidFill>
                </a:rPr>
                <a:t>Dr. Peter Drahoš</a:t>
              </a:r>
              <a:endParaRPr lang="sk-SK" sz="1200" dirty="0">
                <a:solidFill>
                  <a:srgbClr val="000000"/>
                </a:solidFill>
              </a:endParaRPr>
            </a:p>
          </p:txBody>
        </p:sp>
      </p:grpSp>
      <p:pic>
        <p:nvPicPr>
          <p:cNvPr id="7" name="Picture 3"/>
          <p:cNvPicPr>
            <a:picLocks noChangeAspect="1" noChangeArrowheads="1"/>
          </p:cNvPicPr>
          <p:nvPr/>
        </p:nvPicPr>
        <p:blipFill>
          <a:blip r:embed="rId4" cstate="print">
            <a:grayscl/>
          </a:blip>
          <a:srcRect l="16406" t="31399" r="73579" b="50956"/>
          <a:stretch>
            <a:fillRect/>
          </a:stretch>
        </p:blipFill>
        <p:spPr bwMode="auto">
          <a:xfrm>
            <a:off x="5148064" y="2715766"/>
            <a:ext cx="1133302" cy="1368152"/>
          </a:xfrm>
          <a:prstGeom prst="rect">
            <a:avLst/>
          </a:prstGeom>
          <a:noFill/>
          <a:ln w="9525">
            <a:noFill/>
            <a:miter lim="800000"/>
            <a:headEnd/>
            <a:tailEnd/>
          </a:ln>
          <a:effectLst>
            <a:softEdge rad="31750"/>
          </a:effectLst>
        </p:spPr>
      </p:pic>
      <p:pic>
        <p:nvPicPr>
          <p:cNvPr id="8" name="Picture 7"/>
          <p:cNvPicPr>
            <a:picLocks noChangeAspect="1" noChangeArrowheads="1"/>
          </p:cNvPicPr>
          <p:nvPr/>
        </p:nvPicPr>
        <p:blipFill>
          <a:blip r:embed="rId5" cstate="print">
            <a:grayscl/>
          </a:blip>
          <a:srcRect l="50718" t="15482" r="22992" b="30813"/>
          <a:stretch>
            <a:fillRect/>
          </a:stretch>
        </p:blipFill>
        <p:spPr bwMode="auto">
          <a:xfrm>
            <a:off x="2699792" y="2715766"/>
            <a:ext cx="1091328" cy="1368152"/>
          </a:xfrm>
          <a:prstGeom prst="rect">
            <a:avLst/>
          </a:prstGeom>
          <a:noFill/>
          <a:ln w="9525">
            <a:noFill/>
            <a:miter lim="800000"/>
            <a:headEnd/>
            <a:tailEnd/>
          </a:ln>
          <a:effectLst>
            <a:softEdge rad="31750"/>
          </a:effectLst>
        </p:spPr>
      </p:pic>
      <p:pic>
        <p:nvPicPr>
          <p:cNvPr id="9" name="Picture 2"/>
          <p:cNvPicPr>
            <a:picLocks noChangeAspect="1" noChangeArrowheads="1"/>
          </p:cNvPicPr>
          <p:nvPr/>
        </p:nvPicPr>
        <p:blipFill>
          <a:blip r:embed="rId6" cstate="print"/>
          <a:srcRect l="20530" t="9272" r="24724" b="34106"/>
          <a:stretch>
            <a:fillRect/>
          </a:stretch>
        </p:blipFill>
        <p:spPr bwMode="auto">
          <a:xfrm flipH="1">
            <a:off x="3923928" y="2715766"/>
            <a:ext cx="1090667" cy="1368152"/>
          </a:xfrm>
          <a:prstGeom prst="rect">
            <a:avLst/>
          </a:prstGeom>
          <a:noFill/>
          <a:ln w="9525">
            <a:noFill/>
            <a:miter lim="800000"/>
            <a:headEnd/>
            <a:tailEnd/>
          </a:ln>
          <a:effectLst>
            <a:softEdge rad="31750"/>
          </a:effectLst>
        </p:spPr>
      </p:pic>
      <p:pic>
        <p:nvPicPr>
          <p:cNvPr id="11" name="Obrázok 10" descr="Ja.jpg"/>
          <p:cNvPicPr>
            <a:picLocks noChangeAspect="1"/>
          </p:cNvPicPr>
          <p:nvPr/>
        </p:nvPicPr>
        <p:blipFill>
          <a:blip r:embed="rId7" cstate="print">
            <a:grayscl/>
          </a:blip>
          <a:stretch>
            <a:fillRect/>
          </a:stretch>
        </p:blipFill>
        <p:spPr>
          <a:xfrm>
            <a:off x="1475656" y="2715766"/>
            <a:ext cx="1091328" cy="1368152"/>
          </a:xfrm>
          <a:prstGeom prst="rect">
            <a:avLst/>
          </a:prstGeom>
          <a:effectLst>
            <a:softEdge rad="31750"/>
          </a:effectLst>
        </p:spPr>
      </p:pic>
      <p:pic>
        <p:nvPicPr>
          <p:cNvPr id="13" name="Picture 2"/>
          <p:cNvPicPr>
            <a:picLocks noChangeAspect="1" noChangeArrowheads="1"/>
          </p:cNvPicPr>
          <p:nvPr/>
        </p:nvPicPr>
        <p:blipFill>
          <a:blip r:embed="rId8" cstate="print">
            <a:grayscl/>
          </a:blip>
          <a:srcRect l="71369" r="4149" b="59796"/>
          <a:stretch>
            <a:fillRect/>
          </a:stretch>
        </p:blipFill>
        <p:spPr bwMode="auto">
          <a:xfrm>
            <a:off x="6444208" y="2715766"/>
            <a:ext cx="1133302" cy="1368152"/>
          </a:xfrm>
          <a:prstGeom prst="rect">
            <a:avLst/>
          </a:prstGeom>
          <a:noFill/>
          <a:ln w="9525">
            <a:noFill/>
            <a:miter lim="800000"/>
            <a:headEnd/>
            <a:tailEnd/>
          </a:ln>
          <a:effectLst>
            <a:softEdge rad="31750"/>
          </a:effectLst>
        </p:spPr>
      </p:pic>
      <p:sp>
        <p:nvSpPr>
          <p:cNvPr id="22" name="BlokTextu 21"/>
          <p:cNvSpPr txBox="1"/>
          <p:nvPr/>
        </p:nvSpPr>
        <p:spPr>
          <a:xfrm>
            <a:off x="1475656" y="4155926"/>
            <a:ext cx="1082348" cy="276999"/>
          </a:xfrm>
          <a:prstGeom prst="rect">
            <a:avLst/>
          </a:prstGeom>
          <a:noFill/>
        </p:spPr>
        <p:txBody>
          <a:bodyPr wrap="none" rtlCol="0">
            <a:spAutoFit/>
          </a:bodyPr>
          <a:lstStyle/>
          <a:p>
            <a:r>
              <a:rPr lang="sk-SK" sz="1200" dirty="0" smtClean="0">
                <a:solidFill>
                  <a:srgbClr val="000000"/>
                </a:solidFill>
              </a:rPr>
              <a:t>Jozef Krajčovič</a:t>
            </a:r>
            <a:endParaRPr lang="sk-SK" sz="1200" dirty="0">
              <a:solidFill>
                <a:srgbClr val="000000"/>
              </a:solidFill>
            </a:endParaRPr>
          </a:p>
        </p:txBody>
      </p:sp>
      <p:sp>
        <p:nvSpPr>
          <p:cNvPr id="25" name="BlokTextu 24"/>
          <p:cNvSpPr txBox="1"/>
          <p:nvPr/>
        </p:nvSpPr>
        <p:spPr>
          <a:xfrm>
            <a:off x="2699792" y="4155926"/>
            <a:ext cx="1069780" cy="276999"/>
          </a:xfrm>
          <a:prstGeom prst="rect">
            <a:avLst/>
          </a:prstGeom>
          <a:noFill/>
        </p:spPr>
        <p:txBody>
          <a:bodyPr wrap="none" rtlCol="0">
            <a:spAutoFit/>
          </a:bodyPr>
          <a:lstStyle/>
          <a:p>
            <a:r>
              <a:rPr lang="sk-SK" sz="1200" dirty="0" smtClean="0">
                <a:solidFill>
                  <a:srgbClr val="000000"/>
                </a:solidFill>
              </a:rPr>
              <a:t>Maroš </a:t>
            </a:r>
            <a:r>
              <a:rPr lang="sk-SK" sz="1200" dirty="0" err="1" smtClean="0">
                <a:solidFill>
                  <a:srgbClr val="000000"/>
                </a:solidFill>
              </a:rPr>
              <a:t>Jendrej</a:t>
            </a:r>
            <a:endParaRPr lang="sk-SK" sz="1200" dirty="0">
              <a:solidFill>
                <a:srgbClr val="000000"/>
              </a:solidFill>
            </a:endParaRPr>
          </a:p>
        </p:txBody>
      </p:sp>
      <p:sp>
        <p:nvSpPr>
          <p:cNvPr id="26" name="BlokTextu 25"/>
          <p:cNvSpPr txBox="1"/>
          <p:nvPr/>
        </p:nvSpPr>
        <p:spPr>
          <a:xfrm>
            <a:off x="3995936" y="4155926"/>
            <a:ext cx="963341" cy="276999"/>
          </a:xfrm>
          <a:prstGeom prst="rect">
            <a:avLst/>
          </a:prstGeom>
          <a:noFill/>
        </p:spPr>
        <p:txBody>
          <a:bodyPr wrap="none" rtlCol="0">
            <a:spAutoFit/>
          </a:bodyPr>
          <a:lstStyle/>
          <a:p>
            <a:r>
              <a:rPr lang="sk-SK" sz="1200" dirty="0" smtClean="0">
                <a:solidFill>
                  <a:srgbClr val="000000"/>
                </a:solidFill>
              </a:rPr>
              <a:t>Lukáš </a:t>
            </a:r>
            <a:r>
              <a:rPr lang="sk-SK" sz="1200" dirty="0" err="1" smtClean="0">
                <a:solidFill>
                  <a:srgbClr val="000000"/>
                </a:solidFill>
              </a:rPr>
              <a:t>Turský</a:t>
            </a:r>
            <a:endParaRPr lang="sk-SK" sz="1200" dirty="0">
              <a:solidFill>
                <a:srgbClr val="000000"/>
              </a:solidFill>
            </a:endParaRPr>
          </a:p>
        </p:txBody>
      </p:sp>
      <p:sp>
        <p:nvSpPr>
          <p:cNvPr id="27" name="BlokTextu 26"/>
          <p:cNvSpPr txBox="1"/>
          <p:nvPr/>
        </p:nvSpPr>
        <p:spPr>
          <a:xfrm>
            <a:off x="5220072" y="4155926"/>
            <a:ext cx="951864" cy="276999"/>
          </a:xfrm>
          <a:prstGeom prst="rect">
            <a:avLst/>
          </a:prstGeom>
          <a:noFill/>
        </p:spPr>
        <p:txBody>
          <a:bodyPr wrap="none" rtlCol="0">
            <a:spAutoFit/>
          </a:bodyPr>
          <a:lstStyle/>
          <a:p>
            <a:r>
              <a:rPr lang="sk-SK" sz="1200" dirty="0" smtClean="0">
                <a:solidFill>
                  <a:srgbClr val="000000"/>
                </a:solidFill>
              </a:rPr>
              <a:t>Adrián </a:t>
            </a:r>
            <a:r>
              <a:rPr lang="sk-SK" sz="1200" dirty="0" err="1" smtClean="0">
                <a:solidFill>
                  <a:srgbClr val="000000"/>
                </a:solidFill>
              </a:rPr>
              <a:t>Feješ</a:t>
            </a:r>
            <a:endParaRPr lang="sk-SK" sz="1200" dirty="0">
              <a:solidFill>
                <a:srgbClr val="000000"/>
              </a:solidFill>
            </a:endParaRPr>
          </a:p>
        </p:txBody>
      </p:sp>
      <p:sp>
        <p:nvSpPr>
          <p:cNvPr id="28" name="BlokTextu 27"/>
          <p:cNvSpPr txBox="1"/>
          <p:nvPr/>
        </p:nvSpPr>
        <p:spPr>
          <a:xfrm>
            <a:off x="6444208" y="4155926"/>
            <a:ext cx="1117422" cy="276999"/>
          </a:xfrm>
          <a:prstGeom prst="rect">
            <a:avLst/>
          </a:prstGeom>
          <a:noFill/>
        </p:spPr>
        <p:txBody>
          <a:bodyPr wrap="none" rtlCol="0">
            <a:spAutoFit/>
          </a:bodyPr>
          <a:lstStyle/>
          <a:p>
            <a:r>
              <a:rPr lang="sk-SK" sz="1200" dirty="0" smtClean="0">
                <a:solidFill>
                  <a:srgbClr val="000000"/>
                </a:solidFill>
              </a:rPr>
              <a:t>Ľuboš Staráček</a:t>
            </a:r>
            <a:endParaRPr lang="sk-SK" sz="1200" dirty="0">
              <a:solidFill>
                <a:srgbClr val="000000"/>
              </a:solidFill>
            </a:endParaRPr>
          </a:p>
        </p:txBody>
      </p:sp>
      <p:sp>
        <p:nvSpPr>
          <p:cNvPr id="30" name="BlokTextu 29"/>
          <p:cNvSpPr txBox="1"/>
          <p:nvPr/>
        </p:nvSpPr>
        <p:spPr>
          <a:xfrm>
            <a:off x="7740352" y="4155926"/>
            <a:ext cx="960328" cy="276999"/>
          </a:xfrm>
          <a:prstGeom prst="rect">
            <a:avLst/>
          </a:prstGeom>
          <a:noFill/>
        </p:spPr>
        <p:txBody>
          <a:bodyPr wrap="none" rtlCol="0">
            <a:spAutoFit/>
          </a:bodyPr>
          <a:lstStyle/>
          <a:p>
            <a:r>
              <a:rPr lang="sk-SK" sz="1200" dirty="0" smtClean="0">
                <a:solidFill>
                  <a:srgbClr val="000000"/>
                </a:solidFill>
              </a:rPr>
              <a:t>Marek </a:t>
            </a:r>
            <a:r>
              <a:rPr lang="sk-SK" sz="1200" dirty="0" err="1" smtClean="0">
                <a:solidFill>
                  <a:srgbClr val="000000"/>
                </a:solidFill>
              </a:rPr>
              <a:t>Brath</a:t>
            </a:r>
            <a:endParaRPr lang="sk-SK" sz="1200" dirty="0">
              <a:solidFill>
                <a:srgbClr val="000000"/>
              </a:solidFill>
            </a:endParaRPr>
          </a:p>
        </p:txBody>
      </p:sp>
      <p:pic>
        <p:nvPicPr>
          <p:cNvPr id="1026" name="Picture 2"/>
          <p:cNvPicPr>
            <a:picLocks noChangeAspect="1" noChangeArrowheads="1"/>
          </p:cNvPicPr>
          <p:nvPr/>
        </p:nvPicPr>
        <p:blipFill>
          <a:blip r:embed="rId9" cstate="print"/>
          <a:srcRect/>
          <a:stretch>
            <a:fillRect/>
          </a:stretch>
        </p:blipFill>
        <p:spPr bwMode="auto">
          <a:xfrm>
            <a:off x="7668344" y="2715766"/>
            <a:ext cx="1152128" cy="1368151"/>
          </a:xfrm>
          <a:prstGeom prst="rect">
            <a:avLst/>
          </a:prstGeom>
          <a:noFill/>
          <a:ln w="9525">
            <a:noFill/>
            <a:miter lim="800000"/>
            <a:headEnd/>
            <a:tailEnd/>
          </a:ln>
          <a:effectLst/>
        </p:spPr>
      </p:pic>
    </p:spTree>
  </p:cSld>
  <p:clrMapOvr>
    <a:masterClrMapping/>
  </p:clrMapOvr>
  <p:transition>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lokTextu 13"/>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Genéza </a:t>
            </a:r>
            <a:r>
              <a:rPr lang="sk-SK" sz="4000" b="1" dirty="0" smtClean="0">
                <a:solidFill>
                  <a:srgbClr val="720606"/>
                </a:solidFill>
                <a:ea typeface="KaiTi" pitchFamily="49" charset="-122"/>
              </a:rPr>
              <a:t>projektu</a:t>
            </a:r>
            <a:endParaRPr lang="sk-SK" sz="4000" b="1" dirty="0">
              <a:solidFill>
                <a:srgbClr val="720606"/>
              </a:solidFill>
              <a:ea typeface="KaiTi" pitchFamily="49" charset="-122"/>
            </a:endParaRPr>
          </a:p>
        </p:txBody>
      </p:sp>
      <p:cxnSp>
        <p:nvCxnSpPr>
          <p:cNvPr id="16" name="Rovná spojnica 15"/>
          <p:cNvCxnSpPr/>
          <p:nvPr/>
        </p:nvCxnSpPr>
        <p:spPr>
          <a:xfrm>
            <a:off x="395536" y="3795886"/>
            <a:ext cx="856895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cstate="print"/>
          <a:srcRect/>
          <a:stretch>
            <a:fillRect/>
          </a:stretch>
        </p:blipFill>
        <p:spPr bwMode="auto">
          <a:xfrm>
            <a:off x="3275856" y="2283718"/>
            <a:ext cx="1441740" cy="716938"/>
          </a:xfrm>
          <a:prstGeom prst="rect">
            <a:avLst/>
          </a:prstGeom>
          <a:noFill/>
          <a:ln w="9525">
            <a:noFill/>
            <a:miter lim="800000"/>
            <a:headEnd/>
            <a:tailEnd/>
          </a:ln>
          <a:effectLst/>
        </p:spPr>
      </p:pic>
      <p:grpSp>
        <p:nvGrpSpPr>
          <p:cNvPr id="46" name="Skupina 45"/>
          <p:cNvGrpSpPr/>
          <p:nvPr/>
        </p:nvGrpSpPr>
        <p:grpSpPr>
          <a:xfrm>
            <a:off x="323528" y="1131590"/>
            <a:ext cx="1368152" cy="648072"/>
            <a:chOff x="1475656" y="1707654"/>
            <a:chExt cx="1368152" cy="648072"/>
          </a:xfrm>
        </p:grpSpPr>
        <p:sp>
          <p:nvSpPr>
            <p:cNvPr id="25" name="Obláčik 24"/>
            <p:cNvSpPr/>
            <p:nvPr/>
          </p:nvSpPr>
          <p:spPr>
            <a:xfrm>
              <a:off x="1475656" y="1707654"/>
              <a:ext cx="1224136" cy="648072"/>
            </a:xfrm>
            <a:prstGeom prst="cloudCallout">
              <a:avLst>
                <a:gd name="adj1" fmla="val 72354"/>
                <a:gd name="adj2" fmla="val 513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6" name="BlokTextu 25"/>
            <p:cNvSpPr txBox="1"/>
            <p:nvPr/>
          </p:nvSpPr>
          <p:spPr>
            <a:xfrm>
              <a:off x="1619672" y="1779662"/>
              <a:ext cx="1224136" cy="523220"/>
            </a:xfrm>
            <a:prstGeom prst="rect">
              <a:avLst/>
            </a:prstGeom>
            <a:noFill/>
          </p:spPr>
          <p:txBody>
            <a:bodyPr wrap="square" rtlCol="0">
              <a:spAutoFit/>
            </a:bodyPr>
            <a:lstStyle/>
            <a:p>
              <a:r>
                <a:rPr lang="sk-SK" sz="1400" dirty="0" smtClean="0">
                  <a:solidFill>
                    <a:srgbClr val="404040"/>
                  </a:solidFill>
                </a:rPr>
                <a:t>Editor ?</a:t>
              </a:r>
            </a:p>
            <a:p>
              <a:r>
                <a:rPr lang="sk-SK" sz="1400" dirty="0" smtClean="0">
                  <a:solidFill>
                    <a:srgbClr val="404040"/>
                  </a:solidFill>
                </a:rPr>
                <a:t>     </a:t>
              </a:r>
              <a:r>
                <a:rPr lang="sk-SK" sz="1400" dirty="0" err="1" smtClean="0">
                  <a:solidFill>
                    <a:srgbClr val="404040"/>
                  </a:solidFill>
                </a:rPr>
                <a:t>hmm</a:t>
              </a:r>
              <a:r>
                <a:rPr lang="sk-SK" sz="1400" dirty="0" smtClean="0">
                  <a:solidFill>
                    <a:srgbClr val="404040"/>
                  </a:solidFill>
                </a:rPr>
                <a:t> ...</a:t>
              </a:r>
              <a:endParaRPr lang="sk-SK" sz="1400" dirty="0">
                <a:solidFill>
                  <a:srgbClr val="404040"/>
                </a:solidFill>
              </a:endParaRPr>
            </a:p>
          </p:txBody>
        </p:sp>
      </p:grpSp>
      <p:sp>
        <p:nvSpPr>
          <p:cNvPr id="28" name="BlokTextu 27"/>
          <p:cNvSpPr txBox="1"/>
          <p:nvPr/>
        </p:nvSpPr>
        <p:spPr>
          <a:xfrm>
            <a:off x="683568" y="3867894"/>
            <a:ext cx="504056" cy="307777"/>
          </a:xfrm>
          <a:prstGeom prst="rect">
            <a:avLst/>
          </a:prstGeom>
          <a:noFill/>
        </p:spPr>
        <p:txBody>
          <a:bodyPr wrap="square" rtlCol="0">
            <a:spAutoFit/>
          </a:bodyPr>
          <a:lstStyle/>
          <a:p>
            <a:r>
              <a:rPr lang="sk-SK" sz="1400" dirty="0" smtClean="0">
                <a:solidFill>
                  <a:srgbClr val="720606"/>
                </a:solidFill>
                <a:latin typeface="Arial" pitchFamily="34" charset="0"/>
                <a:cs typeface="Arial" pitchFamily="34" charset="0"/>
              </a:rPr>
              <a:t>B.T.</a:t>
            </a:r>
            <a:endParaRPr lang="sk-SK" sz="1400" dirty="0">
              <a:solidFill>
                <a:srgbClr val="720606"/>
              </a:solidFill>
              <a:latin typeface="Arial" pitchFamily="34" charset="0"/>
              <a:cs typeface="Arial" pitchFamily="34" charset="0"/>
            </a:endParaRPr>
          </a:p>
        </p:txBody>
      </p:sp>
      <p:cxnSp>
        <p:nvCxnSpPr>
          <p:cNvPr id="30" name="Rovná spojnica 29"/>
          <p:cNvCxnSpPr/>
          <p:nvPr/>
        </p:nvCxnSpPr>
        <p:spPr>
          <a:xfrm flipH="1">
            <a:off x="323528" y="3795886"/>
            <a:ext cx="1656184" cy="0"/>
          </a:xfrm>
          <a:prstGeom prst="line">
            <a:avLst/>
          </a:prstGeom>
          <a:ln w="19050">
            <a:solidFill>
              <a:srgbClr val="720606"/>
            </a:solidFill>
          </a:ln>
        </p:spPr>
        <p:style>
          <a:lnRef idx="1">
            <a:schemeClr val="accent1"/>
          </a:lnRef>
          <a:fillRef idx="0">
            <a:schemeClr val="accent1"/>
          </a:fillRef>
          <a:effectRef idx="0">
            <a:schemeClr val="accent1"/>
          </a:effectRef>
          <a:fontRef idx="minor">
            <a:schemeClr val="tx1"/>
          </a:fontRef>
        </p:style>
      </p:cxnSp>
      <p:sp>
        <p:nvSpPr>
          <p:cNvPr id="31" name="BlokTextu 30"/>
          <p:cNvSpPr txBox="1"/>
          <p:nvPr/>
        </p:nvSpPr>
        <p:spPr>
          <a:xfrm>
            <a:off x="107504" y="4731990"/>
            <a:ext cx="1656184" cy="276999"/>
          </a:xfrm>
          <a:prstGeom prst="rect">
            <a:avLst/>
          </a:prstGeom>
          <a:noFill/>
        </p:spPr>
        <p:txBody>
          <a:bodyPr wrap="square" rtlCol="0">
            <a:spAutoFit/>
          </a:bodyPr>
          <a:lstStyle/>
          <a:p>
            <a:r>
              <a:rPr lang="sk-SK" sz="1200" dirty="0" smtClean="0">
                <a:solidFill>
                  <a:srgbClr val="720606"/>
                </a:solidFill>
              </a:rPr>
              <a:t>B.T – </a:t>
            </a:r>
            <a:r>
              <a:rPr lang="sk-SK" sz="1200" dirty="0" err="1" smtClean="0">
                <a:solidFill>
                  <a:srgbClr val="720606"/>
                </a:solidFill>
              </a:rPr>
              <a:t>Before</a:t>
            </a:r>
            <a:r>
              <a:rPr lang="sk-SK" sz="1200" dirty="0" smtClean="0">
                <a:solidFill>
                  <a:srgbClr val="720606"/>
                </a:solidFill>
              </a:rPr>
              <a:t> </a:t>
            </a:r>
            <a:r>
              <a:rPr lang="sk-SK" sz="1200" dirty="0" err="1" smtClean="0">
                <a:solidFill>
                  <a:srgbClr val="720606"/>
                </a:solidFill>
              </a:rPr>
              <a:t>Trolledit</a:t>
            </a:r>
            <a:r>
              <a:rPr lang="sk-SK" sz="1200" dirty="0" smtClean="0">
                <a:solidFill>
                  <a:srgbClr val="720606"/>
                </a:solidFill>
              </a:rPr>
              <a:t> </a:t>
            </a:r>
            <a:endParaRPr lang="sk-SK" sz="1200" dirty="0">
              <a:solidFill>
                <a:srgbClr val="720606"/>
              </a:solidFill>
            </a:endParaRPr>
          </a:p>
        </p:txBody>
      </p:sp>
      <p:cxnSp>
        <p:nvCxnSpPr>
          <p:cNvPr id="32" name="Rovná spojnica 31"/>
          <p:cNvCxnSpPr/>
          <p:nvPr/>
        </p:nvCxnSpPr>
        <p:spPr>
          <a:xfrm>
            <a:off x="1979712" y="3723878"/>
            <a:ext cx="0" cy="14401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BlokTextu 32"/>
          <p:cNvSpPr txBox="1"/>
          <p:nvPr/>
        </p:nvSpPr>
        <p:spPr>
          <a:xfrm>
            <a:off x="1691680" y="3867894"/>
            <a:ext cx="1008112" cy="307777"/>
          </a:xfrm>
          <a:prstGeom prst="rect">
            <a:avLst/>
          </a:prstGeom>
          <a:noFill/>
        </p:spPr>
        <p:txBody>
          <a:bodyPr wrap="square" rtlCol="0">
            <a:spAutoFit/>
          </a:bodyPr>
          <a:lstStyle/>
          <a:p>
            <a:r>
              <a:rPr lang="sk-SK" sz="1400" dirty="0" smtClean="0">
                <a:solidFill>
                  <a:srgbClr val="404040"/>
                </a:solidFill>
                <a:latin typeface="Arial" pitchFamily="34" charset="0"/>
                <a:cs typeface="Arial" pitchFamily="34" charset="0"/>
              </a:rPr>
              <a:t>2008</a:t>
            </a:r>
            <a:endParaRPr lang="sk-SK" sz="1400" dirty="0">
              <a:solidFill>
                <a:srgbClr val="404040"/>
              </a:solidFill>
              <a:latin typeface="Arial" pitchFamily="34" charset="0"/>
              <a:cs typeface="Arial" pitchFamily="34" charset="0"/>
            </a:endParaRPr>
          </a:p>
        </p:txBody>
      </p:sp>
      <p:cxnSp>
        <p:nvCxnSpPr>
          <p:cNvPr id="34" name="Rovná spojnica 33"/>
          <p:cNvCxnSpPr/>
          <p:nvPr/>
        </p:nvCxnSpPr>
        <p:spPr>
          <a:xfrm>
            <a:off x="3275856" y="3723878"/>
            <a:ext cx="0" cy="14401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Rovná spojnica 34"/>
          <p:cNvCxnSpPr/>
          <p:nvPr/>
        </p:nvCxnSpPr>
        <p:spPr>
          <a:xfrm>
            <a:off x="4860032" y="3723878"/>
            <a:ext cx="0" cy="14401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Rovná spojnica 35"/>
          <p:cNvCxnSpPr/>
          <p:nvPr/>
        </p:nvCxnSpPr>
        <p:spPr>
          <a:xfrm>
            <a:off x="6228184" y="3723878"/>
            <a:ext cx="0" cy="14401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Rovná spojnica 36"/>
          <p:cNvCxnSpPr/>
          <p:nvPr/>
        </p:nvCxnSpPr>
        <p:spPr>
          <a:xfrm>
            <a:off x="7596336" y="3723878"/>
            <a:ext cx="0" cy="14401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BlokTextu 41"/>
          <p:cNvSpPr txBox="1"/>
          <p:nvPr/>
        </p:nvSpPr>
        <p:spPr>
          <a:xfrm>
            <a:off x="2987824" y="3867894"/>
            <a:ext cx="1008112" cy="307777"/>
          </a:xfrm>
          <a:prstGeom prst="rect">
            <a:avLst/>
          </a:prstGeom>
          <a:noFill/>
        </p:spPr>
        <p:txBody>
          <a:bodyPr wrap="square" rtlCol="0">
            <a:spAutoFit/>
          </a:bodyPr>
          <a:lstStyle/>
          <a:p>
            <a:r>
              <a:rPr lang="sk-SK" sz="1400" dirty="0" smtClean="0">
                <a:solidFill>
                  <a:srgbClr val="404040"/>
                </a:solidFill>
                <a:latin typeface="Arial" pitchFamily="34" charset="0"/>
                <a:cs typeface="Arial" pitchFamily="34" charset="0"/>
              </a:rPr>
              <a:t>2009</a:t>
            </a:r>
            <a:endParaRPr lang="sk-SK" sz="1400" dirty="0">
              <a:solidFill>
                <a:srgbClr val="404040"/>
              </a:solidFill>
              <a:latin typeface="Arial" pitchFamily="34" charset="0"/>
              <a:cs typeface="Arial" pitchFamily="34" charset="0"/>
            </a:endParaRPr>
          </a:p>
        </p:txBody>
      </p:sp>
      <p:sp>
        <p:nvSpPr>
          <p:cNvPr id="43" name="BlokTextu 42"/>
          <p:cNvSpPr txBox="1"/>
          <p:nvPr/>
        </p:nvSpPr>
        <p:spPr>
          <a:xfrm>
            <a:off x="4499992" y="3867894"/>
            <a:ext cx="1008112" cy="307777"/>
          </a:xfrm>
          <a:prstGeom prst="rect">
            <a:avLst/>
          </a:prstGeom>
          <a:noFill/>
        </p:spPr>
        <p:txBody>
          <a:bodyPr wrap="square" rtlCol="0">
            <a:spAutoFit/>
          </a:bodyPr>
          <a:lstStyle/>
          <a:p>
            <a:r>
              <a:rPr lang="sk-SK" sz="1400" dirty="0" smtClean="0">
                <a:solidFill>
                  <a:srgbClr val="404040"/>
                </a:solidFill>
                <a:latin typeface="Arial" pitchFamily="34" charset="0"/>
                <a:cs typeface="Arial" pitchFamily="34" charset="0"/>
              </a:rPr>
              <a:t> 2010</a:t>
            </a:r>
            <a:endParaRPr lang="sk-SK" sz="1400" dirty="0">
              <a:solidFill>
                <a:srgbClr val="404040"/>
              </a:solidFill>
              <a:latin typeface="Arial" pitchFamily="34" charset="0"/>
              <a:cs typeface="Arial" pitchFamily="34" charset="0"/>
            </a:endParaRPr>
          </a:p>
        </p:txBody>
      </p:sp>
      <p:sp>
        <p:nvSpPr>
          <p:cNvPr id="44" name="BlokTextu 43"/>
          <p:cNvSpPr txBox="1"/>
          <p:nvPr/>
        </p:nvSpPr>
        <p:spPr>
          <a:xfrm>
            <a:off x="5724128" y="3867894"/>
            <a:ext cx="1008112" cy="307777"/>
          </a:xfrm>
          <a:prstGeom prst="rect">
            <a:avLst/>
          </a:prstGeom>
          <a:noFill/>
        </p:spPr>
        <p:txBody>
          <a:bodyPr wrap="square" rtlCol="0">
            <a:spAutoFit/>
          </a:bodyPr>
          <a:lstStyle/>
          <a:p>
            <a:r>
              <a:rPr lang="sk-SK" sz="1400" dirty="0" smtClean="0">
                <a:solidFill>
                  <a:srgbClr val="404040"/>
                </a:solidFill>
                <a:latin typeface="Arial" pitchFamily="34" charset="0"/>
                <a:cs typeface="Arial" pitchFamily="34" charset="0"/>
              </a:rPr>
              <a:t>     2011</a:t>
            </a:r>
            <a:endParaRPr lang="sk-SK" sz="1400" dirty="0">
              <a:solidFill>
                <a:srgbClr val="404040"/>
              </a:solidFill>
              <a:latin typeface="Arial" pitchFamily="34" charset="0"/>
              <a:cs typeface="Arial" pitchFamily="34" charset="0"/>
            </a:endParaRPr>
          </a:p>
        </p:txBody>
      </p:sp>
      <p:sp>
        <p:nvSpPr>
          <p:cNvPr id="45" name="BlokTextu 44"/>
          <p:cNvSpPr txBox="1"/>
          <p:nvPr/>
        </p:nvSpPr>
        <p:spPr>
          <a:xfrm>
            <a:off x="7164288" y="3867894"/>
            <a:ext cx="1008112" cy="307777"/>
          </a:xfrm>
          <a:prstGeom prst="rect">
            <a:avLst/>
          </a:prstGeom>
          <a:noFill/>
        </p:spPr>
        <p:txBody>
          <a:bodyPr wrap="square" rtlCol="0">
            <a:spAutoFit/>
          </a:bodyPr>
          <a:lstStyle/>
          <a:p>
            <a:r>
              <a:rPr lang="sk-SK" sz="1400" dirty="0" smtClean="0">
                <a:solidFill>
                  <a:srgbClr val="404040"/>
                </a:solidFill>
                <a:latin typeface="Arial" pitchFamily="34" charset="0"/>
                <a:cs typeface="Arial" pitchFamily="34" charset="0"/>
              </a:rPr>
              <a:t>    2012</a:t>
            </a:r>
            <a:endParaRPr lang="sk-SK" sz="1400" dirty="0">
              <a:solidFill>
                <a:srgbClr val="404040"/>
              </a:solidFill>
              <a:latin typeface="Arial" pitchFamily="34" charset="0"/>
              <a:cs typeface="Arial" pitchFamily="34" charset="0"/>
            </a:endParaRPr>
          </a:p>
        </p:txBody>
      </p:sp>
      <p:pic>
        <p:nvPicPr>
          <p:cNvPr id="8" name="Obrázok 7" descr="qt.png"/>
          <p:cNvPicPr>
            <a:picLocks noChangeAspect="1"/>
          </p:cNvPicPr>
          <p:nvPr/>
        </p:nvPicPr>
        <p:blipFill>
          <a:blip r:embed="rId4" cstate="print"/>
          <a:stretch>
            <a:fillRect/>
          </a:stretch>
        </p:blipFill>
        <p:spPr>
          <a:xfrm>
            <a:off x="5652120" y="2427734"/>
            <a:ext cx="2113801" cy="576064"/>
          </a:xfrm>
          <a:prstGeom prst="rect">
            <a:avLst/>
          </a:prstGeom>
          <a:effectLst/>
        </p:spPr>
      </p:pic>
      <p:cxnSp>
        <p:nvCxnSpPr>
          <p:cNvPr id="51" name="Rovná spojnica 50"/>
          <p:cNvCxnSpPr/>
          <p:nvPr/>
        </p:nvCxnSpPr>
        <p:spPr>
          <a:xfrm>
            <a:off x="3275856" y="3795886"/>
            <a:ext cx="1584176"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3" name="Rovná spojnica 52"/>
          <p:cNvCxnSpPr/>
          <p:nvPr/>
        </p:nvCxnSpPr>
        <p:spPr>
          <a:xfrm flipV="1">
            <a:off x="3995936" y="3075806"/>
            <a:ext cx="0" cy="72008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5" name="Rovná spojnica 54"/>
          <p:cNvCxnSpPr/>
          <p:nvPr/>
        </p:nvCxnSpPr>
        <p:spPr>
          <a:xfrm>
            <a:off x="6228184" y="3795886"/>
            <a:ext cx="1368152"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7" name="Rovná spojnica 56"/>
          <p:cNvCxnSpPr/>
          <p:nvPr/>
        </p:nvCxnSpPr>
        <p:spPr>
          <a:xfrm flipV="1">
            <a:off x="6804248" y="3075806"/>
            <a:ext cx="0" cy="72008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1" name="Rovná spojnica 60"/>
          <p:cNvCxnSpPr/>
          <p:nvPr/>
        </p:nvCxnSpPr>
        <p:spPr>
          <a:xfrm>
            <a:off x="6660232" y="3075806"/>
            <a:ext cx="288032"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2" name="Rovná spojnica 61"/>
          <p:cNvCxnSpPr/>
          <p:nvPr/>
        </p:nvCxnSpPr>
        <p:spPr>
          <a:xfrm>
            <a:off x="3851920" y="3075806"/>
            <a:ext cx="288032"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64" name="Ovál 63"/>
          <p:cNvSpPr/>
          <p:nvPr/>
        </p:nvSpPr>
        <p:spPr>
          <a:xfrm>
            <a:off x="8172400" y="2355726"/>
            <a:ext cx="643880" cy="605408"/>
          </a:xfrm>
          <a:prstGeom prst="ellipse">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65" name="BlokTextu 64"/>
          <p:cNvSpPr txBox="1"/>
          <p:nvPr/>
        </p:nvSpPr>
        <p:spPr>
          <a:xfrm>
            <a:off x="8172400" y="2499742"/>
            <a:ext cx="753616" cy="369332"/>
          </a:xfrm>
          <a:prstGeom prst="rect">
            <a:avLst/>
          </a:prstGeom>
          <a:noFill/>
        </p:spPr>
        <p:txBody>
          <a:bodyPr wrap="square" rtlCol="0">
            <a:spAutoFit/>
          </a:bodyPr>
          <a:lstStyle/>
          <a:p>
            <a:pPr algn="ctr"/>
            <a:r>
              <a:rPr lang="sk-SK" b="1" dirty="0" smtClean="0">
                <a:solidFill>
                  <a:srgbClr val="C00000"/>
                </a:solidFill>
                <a:latin typeface="Arial" pitchFamily="34" charset="0"/>
                <a:cs typeface="Arial" pitchFamily="34" charset="0"/>
              </a:rPr>
              <a:t>ty ?</a:t>
            </a:r>
            <a:endParaRPr lang="sk-SK" b="1" dirty="0">
              <a:solidFill>
                <a:srgbClr val="C00000"/>
              </a:solidFill>
              <a:latin typeface="Arial" pitchFamily="34" charset="0"/>
              <a:cs typeface="Arial" pitchFamily="34" charset="0"/>
            </a:endParaRPr>
          </a:p>
        </p:txBody>
      </p:sp>
      <p:cxnSp>
        <p:nvCxnSpPr>
          <p:cNvPr id="66" name="Rovná spojnica 65"/>
          <p:cNvCxnSpPr/>
          <p:nvPr/>
        </p:nvCxnSpPr>
        <p:spPr>
          <a:xfrm flipV="1">
            <a:off x="1979712" y="3147814"/>
            <a:ext cx="0" cy="64807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7" name="Rovná spojnica 66"/>
          <p:cNvCxnSpPr/>
          <p:nvPr/>
        </p:nvCxnSpPr>
        <p:spPr>
          <a:xfrm>
            <a:off x="1835696" y="3147814"/>
            <a:ext cx="288032"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8" name="Rovná spojnica 67"/>
          <p:cNvCxnSpPr/>
          <p:nvPr/>
        </p:nvCxnSpPr>
        <p:spPr>
          <a:xfrm flipV="1">
            <a:off x="8532440" y="3075806"/>
            <a:ext cx="0" cy="72008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9" name="Rovná spojnica 68"/>
          <p:cNvCxnSpPr/>
          <p:nvPr/>
        </p:nvCxnSpPr>
        <p:spPr>
          <a:xfrm>
            <a:off x="8388424" y="3075806"/>
            <a:ext cx="288032"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nvGrpSpPr>
          <p:cNvPr id="71" name="Skupina 70"/>
          <p:cNvGrpSpPr/>
          <p:nvPr/>
        </p:nvGrpSpPr>
        <p:grpSpPr>
          <a:xfrm>
            <a:off x="1403648" y="1779662"/>
            <a:ext cx="1296144" cy="1341730"/>
            <a:chOff x="2195736" y="1059582"/>
            <a:chExt cx="1296144" cy="1341730"/>
          </a:xfrm>
        </p:grpSpPr>
        <p:pic>
          <p:nvPicPr>
            <p:cNvPr id="18" name="Picture 8"/>
            <p:cNvPicPr>
              <a:picLocks noChangeAspect="1" noChangeArrowheads="1"/>
            </p:cNvPicPr>
            <p:nvPr/>
          </p:nvPicPr>
          <p:blipFill>
            <a:blip r:embed="rId5" cstate="print">
              <a:grayscl/>
            </a:blip>
            <a:srcRect/>
            <a:stretch>
              <a:fillRect/>
            </a:stretch>
          </p:blipFill>
          <p:spPr bwMode="auto">
            <a:xfrm flipH="1">
              <a:off x="2411760" y="1059582"/>
              <a:ext cx="792088" cy="1066919"/>
            </a:xfrm>
            <a:prstGeom prst="rect">
              <a:avLst/>
            </a:prstGeom>
            <a:noFill/>
            <a:ln w="9525">
              <a:noFill/>
              <a:miter lim="800000"/>
              <a:headEnd/>
              <a:tailEnd/>
            </a:ln>
            <a:effectLst>
              <a:softEdge rad="63500"/>
            </a:effectLst>
          </p:spPr>
        </p:pic>
        <p:sp>
          <p:nvSpPr>
            <p:cNvPr id="70" name="BlokTextu 69"/>
            <p:cNvSpPr txBox="1"/>
            <p:nvPr/>
          </p:nvSpPr>
          <p:spPr>
            <a:xfrm>
              <a:off x="2195736" y="2139702"/>
              <a:ext cx="1296144" cy="261610"/>
            </a:xfrm>
            <a:prstGeom prst="rect">
              <a:avLst/>
            </a:prstGeom>
            <a:noFill/>
          </p:spPr>
          <p:txBody>
            <a:bodyPr wrap="square" rtlCol="0">
              <a:spAutoFit/>
            </a:bodyPr>
            <a:lstStyle/>
            <a:p>
              <a:r>
                <a:rPr lang="sk-SK" sz="1100" dirty="0" smtClean="0">
                  <a:solidFill>
                    <a:srgbClr val="404040"/>
                  </a:solidFill>
                  <a:latin typeface="Arial" pitchFamily="34" charset="0"/>
                  <a:cs typeface="Arial" pitchFamily="34" charset="0"/>
                </a:rPr>
                <a:t>Dr. Peter Drahoš</a:t>
              </a:r>
              <a:endParaRPr lang="sk-SK" sz="1100" dirty="0">
                <a:solidFill>
                  <a:srgbClr val="404040"/>
                </a:solidFill>
                <a:latin typeface="Arial" pitchFamily="34" charset="0"/>
                <a:cs typeface="Arial" pitchFamily="34" charset="0"/>
              </a:endParaRPr>
            </a:p>
          </p:txBody>
        </p:sp>
      </p:grpSp>
      <p:sp>
        <p:nvSpPr>
          <p:cNvPr id="39"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40" name="Rovná spojnica 39"/>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Skupina 81"/>
          <p:cNvGrpSpPr/>
          <p:nvPr/>
        </p:nvGrpSpPr>
        <p:grpSpPr>
          <a:xfrm>
            <a:off x="179512" y="2859782"/>
            <a:ext cx="2232248" cy="648072"/>
            <a:chOff x="467544" y="2211710"/>
            <a:chExt cx="2088232" cy="648072"/>
          </a:xfrm>
        </p:grpSpPr>
        <p:sp>
          <p:nvSpPr>
            <p:cNvPr id="83" name="Obdĺžnik s rovnostranným zaobleným rohom 82"/>
            <p:cNvSpPr/>
            <p:nvPr/>
          </p:nvSpPr>
          <p:spPr>
            <a:xfrm rot="16200000" flipH="1">
              <a:off x="1187624" y="149163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84" name="BlokTextu 83"/>
            <p:cNvSpPr txBox="1"/>
            <p:nvPr/>
          </p:nvSpPr>
          <p:spPr>
            <a:xfrm>
              <a:off x="467544" y="2211710"/>
              <a:ext cx="2016224" cy="646331"/>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Intuitívna práca s blokmi kódu (presun metódy z jednej triedy do inej triedy ...)</a:t>
              </a:r>
              <a:endParaRPr lang="sk-SK" sz="1200" dirty="0">
                <a:solidFill>
                  <a:schemeClr val="bg1"/>
                </a:solidFill>
                <a:latin typeface="Arial" pitchFamily="34" charset="0"/>
                <a:cs typeface="Arial" pitchFamily="34" charset="0"/>
              </a:endParaRPr>
            </a:p>
          </p:txBody>
        </p:sp>
      </p:grpSp>
      <p:grpSp>
        <p:nvGrpSpPr>
          <p:cNvPr id="72" name="Skupina 71"/>
          <p:cNvGrpSpPr/>
          <p:nvPr/>
        </p:nvGrpSpPr>
        <p:grpSpPr>
          <a:xfrm>
            <a:off x="6804248" y="1419622"/>
            <a:ext cx="2088232" cy="648072"/>
            <a:chOff x="6804248" y="1851670"/>
            <a:chExt cx="2088232" cy="648072"/>
          </a:xfrm>
        </p:grpSpPr>
        <p:sp>
          <p:nvSpPr>
            <p:cNvPr id="73" name="Obdĺžnik s rovnostranným zaobleným rohom 72"/>
            <p:cNvSpPr/>
            <p:nvPr/>
          </p:nvSpPr>
          <p:spPr>
            <a:xfrm rot="5400000">
              <a:off x="7524328" y="113159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4" name="BlokTextu 73"/>
            <p:cNvSpPr txBox="1"/>
            <p:nvPr/>
          </p:nvSpPr>
          <p:spPr>
            <a:xfrm>
              <a:off x="7092280" y="1851670"/>
              <a:ext cx="1728192" cy="648072"/>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Možnosť priamo písať a generovať dokumentáciu</a:t>
              </a:r>
              <a:endParaRPr lang="sk-SK" sz="1200" dirty="0">
                <a:solidFill>
                  <a:schemeClr val="bg1"/>
                </a:solidFill>
                <a:latin typeface="Arial" pitchFamily="34" charset="0"/>
                <a:cs typeface="Arial" pitchFamily="34" charset="0"/>
              </a:endParaRPr>
            </a:p>
          </p:txBody>
        </p:sp>
      </p:grpSp>
      <p:grpSp>
        <p:nvGrpSpPr>
          <p:cNvPr id="69" name="Skupina 68"/>
          <p:cNvGrpSpPr/>
          <p:nvPr/>
        </p:nvGrpSpPr>
        <p:grpSpPr>
          <a:xfrm>
            <a:off x="6804248" y="2931790"/>
            <a:ext cx="2088232" cy="648072"/>
            <a:chOff x="6804248" y="1851670"/>
            <a:chExt cx="2088232" cy="648072"/>
          </a:xfrm>
        </p:grpSpPr>
        <p:sp>
          <p:nvSpPr>
            <p:cNvPr id="70" name="Obdĺžnik s rovnostranným zaobleným rohom 69"/>
            <p:cNvSpPr/>
            <p:nvPr/>
          </p:nvSpPr>
          <p:spPr>
            <a:xfrm rot="5400000">
              <a:off x="7524328" y="113159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71" name="BlokTextu 70"/>
            <p:cNvSpPr txBox="1"/>
            <p:nvPr/>
          </p:nvSpPr>
          <p:spPr>
            <a:xfrm>
              <a:off x="7092280" y="1851670"/>
              <a:ext cx="1728192" cy="646331"/>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Možnosť pracovať s textovým aj grafickým módom   </a:t>
              </a:r>
              <a:endParaRPr lang="sk-SK" sz="1200" dirty="0">
                <a:solidFill>
                  <a:schemeClr val="bg1"/>
                </a:solidFill>
                <a:latin typeface="Arial" pitchFamily="34" charset="0"/>
                <a:cs typeface="Arial" pitchFamily="34" charset="0"/>
              </a:endParaRPr>
            </a:p>
          </p:txBody>
        </p:sp>
      </p:grpSp>
      <p:grpSp>
        <p:nvGrpSpPr>
          <p:cNvPr id="78" name="Skupina 77"/>
          <p:cNvGrpSpPr/>
          <p:nvPr/>
        </p:nvGrpSpPr>
        <p:grpSpPr>
          <a:xfrm>
            <a:off x="179512" y="1419622"/>
            <a:ext cx="2232248" cy="648072"/>
            <a:chOff x="467544" y="2211710"/>
            <a:chExt cx="2088232" cy="648072"/>
          </a:xfrm>
        </p:grpSpPr>
        <p:sp>
          <p:nvSpPr>
            <p:cNvPr id="65" name="Obdĺžnik s rovnostranným zaobleným rohom 64"/>
            <p:cNvSpPr/>
            <p:nvPr/>
          </p:nvSpPr>
          <p:spPr>
            <a:xfrm rot="16200000" flipH="1">
              <a:off x="1187624" y="149163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66" name="BlokTextu 65"/>
            <p:cNvSpPr txBox="1"/>
            <p:nvPr/>
          </p:nvSpPr>
          <p:spPr>
            <a:xfrm>
              <a:off x="467544" y="2211710"/>
              <a:ext cx="2016224" cy="646331"/>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Zvýraznenie určitých programových konštrukcií (metóda, cyklus ...)</a:t>
              </a:r>
              <a:endParaRPr lang="sk-SK" sz="1200" dirty="0">
                <a:solidFill>
                  <a:schemeClr val="bg1"/>
                </a:solidFill>
                <a:latin typeface="Arial" pitchFamily="34" charset="0"/>
                <a:cs typeface="Arial" pitchFamily="34" charset="0"/>
              </a:endParaRPr>
            </a:p>
          </p:txBody>
        </p:sp>
      </p:grpSp>
      <p:sp>
        <p:nvSpPr>
          <p:cNvPr id="7" name="BlokTextu 6"/>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O čom je </a:t>
            </a:r>
            <a:r>
              <a:rPr lang="sk-SK" sz="4000" b="1" dirty="0" smtClean="0">
                <a:solidFill>
                  <a:srgbClr val="720606"/>
                </a:solidFill>
                <a:ea typeface="KaiTi" pitchFamily="49" charset="-122"/>
              </a:rPr>
              <a:t>projekt? </a:t>
            </a:r>
            <a:endParaRPr lang="sk-SK" sz="4000" b="1" dirty="0">
              <a:solidFill>
                <a:srgbClr val="720606"/>
              </a:solidFill>
              <a:ea typeface="KaiTi" pitchFamily="49" charset="-122"/>
            </a:endParaRPr>
          </a:p>
        </p:txBody>
      </p:sp>
      <p:pic>
        <p:nvPicPr>
          <p:cNvPr id="9" name="Obrázok 8" descr="bulb.png"/>
          <p:cNvPicPr>
            <a:picLocks noChangeAspect="1"/>
          </p:cNvPicPr>
          <p:nvPr/>
        </p:nvPicPr>
        <p:blipFill>
          <a:blip r:embed="rId3" cstate="print"/>
          <a:stretch>
            <a:fillRect/>
          </a:stretch>
        </p:blipFill>
        <p:spPr>
          <a:xfrm>
            <a:off x="4139952" y="2787774"/>
            <a:ext cx="792088" cy="803512"/>
          </a:xfrm>
          <a:prstGeom prst="rect">
            <a:avLst/>
          </a:prstGeom>
        </p:spPr>
      </p:pic>
      <p:pic>
        <p:nvPicPr>
          <p:cNvPr id="28" name="Obrázok 27" descr="bloki.png"/>
          <p:cNvPicPr>
            <a:picLocks noChangeAspect="1"/>
          </p:cNvPicPr>
          <p:nvPr/>
        </p:nvPicPr>
        <p:blipFill>
          <a:blip r:embed="rId4" cstate="print"/>
          <a:stretch>
            <a:fillRect/>
          </a:stretch>
        </p:blipFill>
        <p:spPr>
          <a:xfrm>
            <a:off x="2195736" y="2715766"/>
            <a:ext cx="1047496" cy="1008000"/>
          </a:xfrm>
          <a:prstGeom prst="rect">
            <a:avLst/>
          </a:prstGeom>
        </p:spPr>
      </p:pic>
      <p:pic>
        <p:nvPicPr>
          <p:cNvPr id="30" name="Obrázok 29" descr="graf.png"/>
          <p:cNvPicPr>
            <a:picLocks noChangeAspect="1"/>
          </p:cNvPicPr>
          <p:nvPr/>
        </p:nvPicPr>
        <p:blipFill>
          <a:blip r:embed="rId5" cstate="print"/>
          <a:stretch>
            <a:fillRect/>
          </a:stretch>
        </p:blipFill>
        <p:spPr>
          <a:xfrm>
            <a:off x="2267744" y="1275606"/>
            <a:ext cx="1047496" cy="1008000"/>
          </a:xfrm>
          <a:prstGeom prst="rect">
            <a:avLst/>
          </a:prstGeom>
        </p:spPr>
      </p:pic>
      <p:pic>
        <p:nvPicPr>
          <p:cNvPr id="31" name="Obrázok 30" descr="hybrid.png"/>
          <p:cNvPicPr>
            <a:picLocks noChangeAspect="1"/>
          </p:cNvPicPr>
          <p:nvPr/>
        </p:nvPicPr>
        <p:blipFill>
          <a:blip r:embed="rId6" cstate="print"/>
          <a:stretch>
            <a:fillRect/>
          </a:stretch>
        </p:blipFill>
        <p:spPr>
          <a:xfrm>
            <a:off x="6012160" y="2715766"/>
            <a:ext cx="1047496" cy="1008000"/>
          </a:xfrm>
          <a:prstGeom prst="rect">
            <a:avLst/>
          </a:prstGeom>
        </p:spPr>
      </p:pic>
      <p:cxnSp>
        <p:nvCxnSpPr>
          <p:cNvPr id="38" name="Rovná spojnica 37"/>
          <p:cNvCxnSpPr/>
          <p:nvPr/>
        </p:nvCxnSpPr>
        <p:spPr>
          <a:xfrm flipH="1" flipV="1">
            <a:off x="3131840" y="1995686"/>
            <a:ext cx="1152128" cy="864096"/>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40" name="Rovná spojnica 39"/>
          <p:cNvCxnSpPr>
            <a:endCxn id="28" idx="3"/>
          </p:cNvCxnSpPr>
          <p:nvPr/>
        </p:nvCxnSpPr>
        <p:spPr>
          <a:xfrm flipH="1">
            <a:off x="3243232" y="3147814"/>
            <a:ext cx="968728" cy="71952"/>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42" name="Rovná spojnica 41"/>
          <p:cNvCxnSpPr/>
          <p:nvPr/>
        </p:nvCxnSpPr>
        <p:spPr>
          <a:xfrm flipH="1" flipV="1">
            <a:off x="4716016" y="3507854"/>
            <a:ext cx="864096" cy="648072"/>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47" name="Rovná spojnica 46"/>
          <p:cNvCxnSpPr/>
          <p:nvPr/>
        </p:nvCxnSpPr>
        <p:spPr>
          <a:xfrm flipH="1">
            <a:off x="4788024" y="1995686"/>
            <a:ext cx="1296144" cy="936104"/>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51" name="Rovná spojnica 50"/>
          <p:cNvCxnSpPr/>
          <p:nvPr/>
        </p:nvCxnSpPr>
        <p:spPr>
          <a:xfrm flipV="1">
            <a:off x="3635896" y="3507854"/>
            <a:ext cx="720080" cy="648072"/>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62" name="Rovná spojnica 61"/>
          <p:cNvCxnSpPr>
            <a:stCxn id="31" idx="1"/>
          </p:cNvCxnSpPr>
          <p:nvPr/>
        </p:nvCxnSpPr>
        <p:spPr>
          <a:xfrm flipH="1" flipV="1">
            <a:off x="4860032" y="3075806"/>
            <a:ext cx="1152128" cy="143960"/>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pic>
        <p:nvPicPr>
          <p:cNvPr id="29" name="Obrázok 28" descr="doc.png"/>
          <p:cNvPicPr>
            <a:picLocks noChangeAspect="1"/>
          </p:cNvPicPr>
          <p:nvPr/>
        </p:nvPicPr>
        <p:blipFill>
          <a:blip r:embed="rId7" cstate="print"/>
          <a:stretch>
            <a:fillRect/>
          </a:stretch>
        </p:blipFill>
        <p:spPr>
          <a:xfrm>
            <a:off x="5940152" y="1203598"/>
            <a:ext cx="1047496" cy="1008000"/>
          </a:xfrm>
          <a:prstGeom prst="rect">
            <a:avLst/>
          </a:prstGeom>
        </p:spPr>
      </p:pic>
      <p:sp>
        <p:nvSpPr>
          <p:cNvPr id="34"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35" name="Rovná spojnica 34"/>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5" name="Obrázok 44" descr="open-source.png"/>
          <p:cNvPicPr>
            <a:picLocks noChangeAspect="1"/>
          </p:cNvPicPr>
          <p:nvPr/>
        </p:nvPicPr>
        <p:blipFill>
          <a:blip r:embed="rId8" cstate="print"/>
          <a:stretch>
            <a:fillRect/>
          </a:stretch>
        </p:blipFill>
        <p:spPr>
          <a:xfrm>
            <a:off x="3995936" y="987574"/>
            <a:ext cx="1047494" cy="1008000"/>
          </a:xfrm>
          <a:prstGeom prst="rect">
            <a:avLst/>
          </a:prstGeom>
        </p:spPr>
      </p:pic>
      <p:cxnSp>
        <p:nvCxnSpPr>
          <p:cNvPr id="52" name="Rovná spojnica 51"/>
          <p:cNvCxnSpPr>
            <a:stCxn id="45" idx="2"/>
            <a:endCxn id="9" idx="0"/>
          </p:cNvCxnSpPr>
          <p:nvPr/>
        </p:nvCxnSpPr>
        <p:spPr>
          <a:xfrm>
            <a:off x="4519683" y="1995574"/>
            <a:ext cx="16313" cy="792200"/>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grpSp>
        <p:nvGrpSpPr>
          <p:cNvPr id="85" name="Skupina 84"/>
          <p:cNvGrpSpPr/>
          <p:nvPr/>
        </p:nvGrpSpPr>
        <p:grpSpPr>
          <a:xfrm>
            <a:off x="827584" y="4227934"/>
            <a:ext cx="2232248" cy="648072"/>
            <a:chOff x="467544" y="2211710"/>
            <a:chExt cx="2088232" cy="648072"/>
          </a:xfrm>
        </p:grpSpPr>
        <p:sp>
          <p:nvSpPr>
            <p:cNvPr id="86" name="Obdĺžnik s rovnostranným zaobleným rohom 85"/>
            <p:cNvSpPr/>
            <p:nvPr/>
          </p:nvSpPr>
          <p:spPr>
            <a:xfrm rot="16200000" flipH="1">
              <a:off x="1187624" y="149163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87" name="BlokTextu 86"/>
            <p:cNvSpPr txBox="1"/>
            <p:nvPr/>
          </p:nvSpPr>
          <p:spPr>
            <a:xfrm>
              <a:off x="467544" y="2211710"/>
              <a:ext cx="2016224" cy="646331"/>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Možnosť pridávania nových gramatík bez nutnosti zásahov do programu  </a:t>
              </a:r>
              <a:endParaRPr lang="sk-SK" sz="1200" dirty="0">
                <a:solidFill>
                  <a:schemeClr val="bg1"/>
                </a:solidFill>
                <a:latin typeface="Arial" pitchFamily="34" charset="0"/>
                <a:cs typeface="Arial" pitchFamily="34" charset="0"/>
              </a:endParaRPr>
            </a:p>
          </p:txBody>
        </p:sp>
      </p:grpSp>
      <p:pic>
        <p:nvPicPr>
          <p:cNvPr id="58" name="Obrázok 57" descr="gramatik.png"/>
          <p:cNvPicPr>
            <a:picLocks noChangeAspect="1"/>
          </p:cNvPicPr>
          <p:nvPr/>
        </p:nvPicPr>
        <p:blipFill>
          <a:blip r:embed="rId9" cstate="print"/>
          <a:stretch>
            <a:fillRect/>
          </a:stretch>
        </p:blipFill>
        <p:spPr>
          <a:xfrm>
            <a:off x="2843808" y="4011910"/>
            <a:ext cx="1047496" cy="1008000"/>
          </a:xfrm>
          <a:prstGeom prst="rect">
            <a:avLst/>
          </a:prstGeom>
        </p:spPr>
      </p:pic>
      <p:grpSp>
        <p:nvGrpSpPr>
          <p:cNvPr id="88" name="Skupina 87"/>
          <p:cNvGrpSpPr/>
          <p:nvPr/>
        </p:nvGrpSpPr>
        <p:grpSpPr>
          <a:xfrm>
            <a:off x="6228184" y="4227934"/>
            <a:ext cx="2088232" cy="648072"/>
            <a:chOff x="6804248" y="1851670"/>
            <a:chExt cx="2088232" cy="648072"/>
          </a:xfrm>
        </p:grpSpPr>
        <p:sp>
          <p:nvSpPr>
            <p:cNvPr id="89" name="Obdĺžnik s rovnostranným zaobleným rohom 88"/>
            <p:cNvSpPr/>
            <p:nvPr/>
          </p:nvSpPr>
          <p:spPr>
            <a:xfrm rot="5400000">
              <a:off x="7524328" y="113159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90" name="BlokTextu 89"/>
            <p:cNvSpPr txBox="1"/>
            <p:nvPr/>
          </p:nvSpPr>
          <p:spPr>
            <a:xfrm>
              <a:off x="7092280" y="1923678"/>
              <a:ext cx="1728192" cy="461665"/>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Podpora pre Windows, Linux, Mac OS </a:t>
              </a:r>
              <a:endParaRPr lang="sk-SK" sz="1200" dirty="0">
                <a:solidFill>
                  <a:schemeClr val="bg1"/>
                </a:solidFill>
                <a:latin typeface="Arial" pitchFamily="34" charset="0"/>
                <a:cs typeface="Arial" pitchFamily="34" charset="0"/>
              </a:endParaRPr>
            </a:p>
          </p:txBody>
        </p:sp>
      </p:grpSp>
      <p:pic>
        <p:nvPicPr>
          <p:cNvPr id="33" name="Obrázok 32" descr="os.png"/>
          <p:cNvPicPr>
            <a:picLocks noChangeAspect="1"/>
          </p:cNvPicPr>
          <p:nvPr/>
        </p:nvPicPr>
        <p:blipFill>
          <a:blip r:embed="rId10" cstate="print"/>
          <a:stretch>
            <a:fillRect/>
          </a:stretch>
        </p:blipFill>
        <p:spPr>
          <a:xfrm>
            <a:off x="5364088" y="4011910"/>
            <a:ext cx="1047563" cy="10080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8" presetClass="entr" presetSubtype="16"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amond(in)">
                                      <p:cBhvr>
                                        <p:cTn id="12" dur="500"/>
                                        <p:tgtEl>
                                          <p:spTgt spid="52"/>
                                        </p:tgtEl>
                                      </p:cBhvr>
                                    </p:animEffect>
                                  </p:childTnLst>
                                </p:cTn>
                              </p:par>
                            </p:childTnLst>
                          </p:cTn>
                        </p:par>
                        <p:par>
                          <p:cTn id="13" fill="hold">
                            <p:stCondLst>
                              <p:cond delay="500"/>
                            </p:stCondLst>
                            <p:childTnLst>
                              <p:par>
                                <p:cTn id="14" presetID="53"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par>
                                <p:cTn id="19" presetID="8" presetClass="entr" presetSubtype="16"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diamond(in)">
                                      <p:cBhvr>
                                        <p:cTn id="21" dur="500"/>
                                        <p:tgtEl>
                                          <p:spTgt spid="38"/>
                                        </p:tgtEl>
                                      </p:cBhvr>
                                    </p:animEffect>
                                  </p:childTnLst>
                                </p:cTn>
                              </p:par>
                            </p:childTnLst>
                          </p:cTn>
                        </p:par>
                        <p:par>
                          <p:cTn id="22" fill="hold">
                            <p:stCondLst>
                              <p:cond delay="1000"/>
                            </p:stCondLst>
                            <p:childTnLst>
                              <p:par>
                                <p:cTn id="23" presetID="53"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par>
                                <p:cTn id="28" presetID="8" presetClass="entr" presetSubtype="16"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diamond(in)">
                                      <p:cBhvr>
                                        <p:cTn id="30" dur="500"/>
                                        <p:tgtEl>
                                          <p:spTgt spid="40"/>
                                        </p:tgtEl>
                                      </p:cBhvr>
                                    </p:animEffect>
                                  </p:childTnLst>
                                </p:cTn>
                              </p:par>
                            </p:childTnLst>
                          </p:cTn>
                        </p:par>
                        <p:par>
                          <p:cTn id="31" fill="hold">
                            <p:stCondLst>
                              <p:cond delay="1500"/>
                            </p:stCondLst>
                            <p:childTnLst>
                              <p:par>
                                <p:cTn id="32" presetID="53" presetClass="entr" presetSubtype="0"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p:cTn id="34" dur="500" fill="hold"/>
                                        <p:tgtEl>
                                          <p:spTgt spid="58"/>
                                        </p:tgtEl>
                                        <p:attrNameLst>
                                          <p:attrName>ppt_w</p:attrName>
                                        </p:attrNameLst>
                                      </p:cBhvr>
                                      <p:tavLst>
                                        <p:tav tm="0">
                                          <p:val>
                                            <p:fltVal val="0"/>
                                          </p:val>
                                        </p:tav>
                                        <p:tav tm="100000">
                                          <p:val>
                                            <p:strVal val="#ppt_w"/>
                                          </p:val>
                                        </p:tav>
                                      </p:tavLst>
                                    </p:anim>
                                    <p:anim calcmode="lin" valueType="num">
                                      <p:cBhvr>
                                        <p:cTn id="35" dur="500" fill="hold"/>
                                        <p:tgtEl>
                                          <p:spTgt spid="58"/>
                                        </p:tgtEl>
                                        <p:attrNameLst>
                                          <p:attrName>ppt_h</p:attrName>
                                        </p:attrNameLst>
                                      </p:cBhvr>
                                      <p:tavLst>
                                        <p:tav tm="0">
                                          <p:val>
                                            <p:fltVal val="0"/>
                                          </p:val>
                                        </p:tav>
                                        <p:tav tm="100000">
                                          <p:val>
                                            <p:strVal val="#ppt_h"/>
                                          </p:val>
                                        </p:tav>
                                      </p:tavLst>
                                    </p:anim>
                                    <p:animEffect transition="in" filter="fade">
                                      <p:cBhvr>
                                        <p:cTn id="36" dur="500"/>
                                        <p:tgtEl>
                                          <p:spTgt spid="58"/>
                                        </p:tgtEl>
                                      </p:cBhvr>
                                    </p:animEffect>
                                  </p:childTnLst>
                                </p:cTn>
                              </p:par>
                              <p:par>
                                <p:cTn id="37" presetID="8" presetClass="entr" presetSubtype="16"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diamond(in)">
                                      <p:cBhvr>
                                        <p:cTn id="39" dur="500"/>
                                        <p:tgtEl>
                                          <p:spTgt spid="51"/>
                                        </p:tgtEl>
                                      </p:cBhvr>
                                    </p:animEffect>
                                  </p:childTnLst>
                                </p:cTn>
                              </p:par>
                            </p:childTnLst>
                          </p:cTn>
                        </p:par>
                        <p:par>
                          <p:cTn id="40" fill="hold">
                            <p:stCondLst>
                              <p:cond delay="2000"/>
                            </p:stCondLst>
                            <p:childTnLst>
                              <p:par>
                                <p:cTn id="41" presetID="53" presetClass="entr" presetSubtype="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par>
                                <p:cTn id="46" presetID="8" presetClass="entr" presetSubtype="16"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diamond(in)">
                                      <p:cBhvr>
                                        <p:cTn id="48" dur="500"/>
                                        <p:tgtEl>
                                          <p:spTgt spid="42"/>
                                        </p:tgtEl>
                                      </p:cBhvr>
                                    </p:animEffect>
                                  </p:childTnLst>
                                </p:cTn>
                              </p:par>
                            </p:childTnLst>
                          </p:cTn>
                        </p:par>
                        <p:par>
                          <p:cTn id="49" fill="hold">
                            <p:stCondLst>
                              <p:cond delay="2500"/>
                            </p:stCondLst>
                            <p:childTnLst>
                              <p:par>
                                <p:cTn id="50" presetID="53" presetClass="entr" presetSubtype="0" fill="hold"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8" presetClass="entr" presetSubtype="16"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diamond(in)">
                                      <p:cBhvr>
                                        <p:cTn id="57" dur="500"/>
                                        <p:tgtEl>
                                          <p:spTgt spid="62"/>
                                        </p:tgtEl>
                                      </p:cBhvr>
                                    </p:animEffect>
                                  </p:childTnLst>
                                </p:cTn>
                              </p:par>
                            </p:childTnLst>
                          </p:cTn>
                        </p:par>
                        <p:par>
                          <p:cTn id="58" fill="hold">
                            <p:stCondLst>
                              <p:cond delay="3000"/>
                            </p:stCondLst>
                            <p:childTnLst>
                              <p:par>
                                <p:cTn id="59" presetID="53"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Effect transition="in" filter="fade">
                                      <p:cBhvr>
                                        <p:cTn id="63" dur="500"/>
                                        <p:tgtEl>
                                          <p:spTgt spid="29"/>
                                        </p:tgtEl>
                                      </p:cBhvr>
                                    </p:animEffect>
                                  </p:childTnLst>
                                </p:cTn>
                              </p:par>
                              <p:par>
                                <p:cTn id="64" presetID="8" presetClass="entr" presetSubtype="16" fill="hold"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diamond(in)">
                                      <p:cBhvr>
                                        <p:cTn id="66" dur="500"/>
                                        <p:tgtEl>
                                          <p:spTgt spid="47"/>
                                        </p:tgtEl>
                                      </p:cBhvr>
                                    </p:animEffect>
                                  </p:childTnLst>
                                </p:cTn>
                              </p:par>
                            </p:childTnLst>
                          </p:cTn>
                        </p:par>
                        <p:par>
                          <p:cTn id="67" fill="hold">
                            <p:stCondLst>
                              <p:cond delay="3500"/>
                            </p:stCondLst>
                            <p:childTnLst>
                              <p:par>
                                <p:cTn id="68" presetID="12" presetClass="entr" presetSubtype="2" fill="hold" nodeType="after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slide(fromRight)">
                                      <p:cBhvr>
                                        <p:cTn id="70" dur="500"/>
                                        <p:tgtEl>
                                          <p:spTgt spid="78"/>
                                        </p:tgtEl>
                                      </p:cBhvr>
                                    </p:animEffect>
                                  </p:childTnLst>
                                </p:cTn>
                              </p:par>
                            </p:childTnLst>
                          </p:cTn>
                        </p:par>
                        <p:par>
                          <p:cTn id="71" fill="hold">
                            <p:stCondLst>
                              <p:cond delay="4000"/>
                            </p:stCondLst>
                            <p:childTnLst>
                              <p:par>
                                <p:cTn id="72" presetID="12" presetClass="entr" presetSubtype="2" fill="hold" nodeType="after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slide(fromRight)">
                                      <p:cBhvr>
                                        <p:cTn id="74" dur="500"/>
                                        <p:tgtEl>
                                          <p:spTgt spid="82"/>
                                        </p:tgtEl>
                                      </p:cBhvr>
                                    </p:animEffect>
                                  </p:childTnLst>
                                </p:cTn>
                              </p:par>
                            </p:childTnLst>
                          </p:cTn>
                        </p:par>
                        <p:par>
                          <p:cTn id="75" fill="hold">
                            <p:stCondLst>
                              <p:cond delay="4500"/>
                            </p:stCondLst>
                            <p:childTnLst>
                              <p:par>
                                <p:cTn id="76" presetID="12" presetClass="entr" presetSubtype="2" fill="hold" nodeType="afterEffect">
                                  <p:stCondLst>
                                    <p:cond delay="0"/>
                                  </p:stCondLst>
                                  <p:childTnLst>
                                    <p:set>
                                      <p:cBhvr>
                                        <p:cTn id="77" dur="1" fill="hold">
                                          <p:stCondLst>
                                            <p:cond delay="0"/>
                                          </p:stCondLst>
                                        </p:cTn>
                                        <p:tgtEl>
                                          <p:spTgt spid="85"/>
                                        </p:tgtEl>
                                        <p:attrNameLst>
                                          <p:attrName>style.visibility</p:attrName>
                                        </p:attrNameLst>
                                      </p:cBhvr>
                                      <p:to>
                                        <p:strVal val="visible"/>
                                      </p:to>
                                    </p:set>
                                    <p:animEffect transition="in" filter="slide(fromRight)">
                                      <p:cBhvr>
                                        <p:cTn id="78" dur="500"/>
                                        <p:tgtEl>
                                          <p:spTgt spid="85"/>
                                        </p:tgtEl>
                                      </p:cBhvr>
                                    </p:animEffect>
                                  </p:childTnLst>
                                </p:cTn>
                              </p:par>
                            </p:childTnLst>
                          </p:cTn>
                        </p:par>
                        <p:par>
                          <p:cTn id="79" fill="hold">
                            <p:stCondLst>
                              <p:cond delay="5000"/>
                            </p:stCondLst>
                            <p:childTnLst>
                              <p:par>
                                <p:cTn id="80" presetID="12" presetClass="entr" presetSubtype="8" fill="hold" nodeType="after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slide(fromLeft)">
                                      <p:cBhvr>
                                        <p:cTn id="82" dur="500"/>
                                        <p:tgtEl>
                                          <p:spTgt spid="88"/>
                                        </p:tgtEl>
                                      </p:cBhvr>
                                    </p:animEffect>
                                  </p:childTnLst>
                                </p:cTn>
                              </p:par>
                            </p:childTnLst>
                          </p:cTn>
                        </p:par>
                        <p:par>
                          <p:cTn id="83" fill="hold">
                            <p:stCondLst>
                              <p:cond delay="5500"/>
                            </p:stCondLst>
                            <p:childTnLst>
                              <p:par>
                                <p:cTn id="84" presetID="12" presetClass="entr" presetSubtype="8" fill="hold" nodeType="after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slide(fromLeft)">
                                      <p:cBhvr>
                                        <p:cTn id="86" dur="500"/>
                                        <p:tgtEl>
                                          <p:spTgt spid="69"/>
                                        </p:tgtEl>
                                      </p:cBhvr>
                                    </p:animEffect>
                                  </p:childTnLst>
                                </p:cTn>
                              </p:par>
                            </p:childTnLst>
                          </p:cTn>
                        </p:par>
                        <p:par>
                          <p:cTn id="87" fill="hold">
                            <p:stCondLst>
                              <p:cond delay="6000"/>
                            </p:stCondLst>
                            <p:childTnLst>
                              <p:par>
                                <p:cTn id="88" presetID="12" presetClass="entr" presetSubtype="8" fill="hold" nodeType="afterEffect">
                                  <p:stCondLst>
                                    <p:cond delay="0"/>
                                  </p:stCondLst>
                                  <p:childTnLst>
                                    <p:set>
                                      <p:cBhvr>
                                        <p:cTn id="89" dur="1" fill="hold">
                                          <p:stCondLst>
                                            <p:cond delay="0"/>
                                          </p:stCondLst>
                                        </p:cTn>
                                        <p:tgtEl>
                                          <p:spTgt spid="72"/>
                                        </p:tgtEl>
                                        <p:attrNameLst>
                                          <p:attrName>style.visibility</p:attrName>
                                        </p:attrNameLst>
                                      </p:cBhvr>
                                      <p:to>
                                        <p:strVal val="visible"/>
                                      </p:to>
                                    </p:set>
                                    <p:animEffect transition="in" filter="slide(fromLeft)">
                                      <p:cBhvr>
                                        <p:cTn id="9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lokTextu 6"/>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O čom je </a:t>
            </a:r>
            <a:r>
              <a:rPr lang="sk-SK" sz="4000" b="1" dirty="0" smtClean="0">
                <a:solidFill>
                  <a:srgbClr val="720606"/>
                </a:solidFill>
                <a:ea typeface="KaiTi" pitchFamily="49" charset="-122"/>
              </a:rPr>
              <a:t>projekt? </a:t>
            </a:r>
            <a:endParaRPr lang="sk-SK" sz="4000" b="1" dirty="0">
              <a:solidFill>
                <a:srgbClr val="720606"/>
              </a:solidFill>
              <a:ea typeface="KaiTi" pitchFamily="49" charset="-122"/>
            </a:endParaRPr>
          </a:p>
        </p:txBody>
      </p:sp>
      <p:pic>
        <p:nvPicPr>
          <p:cNvPr id="34" name="Obrázok 33" descr="Obrázok1.png"/>
          <p:cNvPicPr>
            <a:picLocks noChangeAspect="1"/>
          </p:cNvPicPr>
          <p:nvPr/>
        </p:nvPicPr>
        <p:blipFill>
          <a:blip r:embed="rId3" cstate="print"/>
          <a:stretch>
            <a:fillRect/>
          </a:stretch>
        </p:blipFill>
        <p:spPr>
          <a:xfrm>
            <a:off x="107504" y="1851670"/>
            <a:ext cx="3733800" cy="3090917"/>
          </a:xfrm>
          <a:prstGeom prst="rect">
            <a:avLst/>
          </a:prstGeom>
        </p:spPr>
      </p:pic>
      <p:sp>
        <p:nvSpPr>
          <p:cNvPr id="35" name="Pruhovaná šípka vpravo 34"/>
          <p:cNvSpPr/>
          <p:nvPr/>
        </p:nvSpPr>
        <p:spPr>
          <a:xfrm>
            <a:off x="3995936" y="2931790"/>
            <a:ext cx="1066800" cy="1143000"/>
          </a:xfrm>
          <a:prstGeom prst="stripedRightArrow">
            <a:avLst/>
          </a:prstGeom>
          <a:solidFill>
            <a:srgbClr val="740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6" name="BlokTextu 35"/>
          <p:cNvSpPr txBox="1"/>
          <p:nvPr/>
        </p:nvSpPr>
        <p:spPr>
          <a:xfrm>
            <a:off x="1475656" y="987574"/>
            <a:ext cx="6070893" cy="461665"/>
          </a:xfrm>
          <a:prstGeom prst="rect">
            <a:avLst/>
          </a:prstGeom>
          <a:noFill/>
        </p:spPr>
        <p:txBody>
          <a:bodyPr wrap="none" rtlCol="0">
            <a:spAutoFit/>
          </a:bodyPr>
          <a:lstStyle/>
          <a:p>
            <a:r>
              <a:rPr lang="sk-SK" sz="2400" dirty="0" smtClean="0">
                <a:solidFill>
                  <a:srgbClr val="404040"/>
                </a:solidFill>
                <a:latin typeface="Arial" pitchFamily="34" charset="0"/>
                <a:cs typeface="Arial" pitchFamily="34" charset="0"/>
              </a:rPr>
              <a:t>Iný prístup k úprave zdrojového kódu/ textu</a:t>
            </a:r>
            <a:endParaRPr lang="sk-SK" sz="2400" dirty="0">
              <a:solidFill>
                <a:srgbClr val="404040"/>
              </a:solidFill>
              <a:latin typeface="Arial" pitchFamily="34" charset="0"/>
              <a:cs typeface="Arial" pitchFamily="34" charset="0"/>
            </a:endParaRPr>
          </a:p>
        </p:txBody>
      </p:sp>
      <p:pic>
        <p:nvPicPr>
          <p:cNvPr id="45" name="Obrázok 44" descr="stary.png"/>
          <p:cNvPicPr>
            <a:picLocks noChangeAspect="1"/>
          </p:cNvPicPr>
          <p:nvPr/>
        </p:nvPicPr>
        <p:blipFill>
          <a:blip r:embed="rId4" cstate="print"/>
          <a:stretch>
            <a:fillRect/>
          </a:stretch>
        </p:blipFill>
        <p:spPr>
          <a:xfrm>
            <a:off x="3203848" y="1563638"/>
            <a:ext cx="861912" cy="828000"/>
          </a:xfrm>
          <a:prstGeom prst="rect">
            <a:avLst/>
          </a:prstGeom>
        </p:spPr>
      </p:pic>
      <p:sp>
        <p:nvSpPr>
          <p:cNvPr id="46"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48" name="Rovná spojnica 47"/>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0" name="Skupina 49"/>
          <p:cNvGrpSpPr/>
          <p:nvPr/>
        </p:nvGrpSpPr>
        <p:grpSpPr>
          <a:xfrm>
            <a:off x="5148064" y="1779662"/>
            <a:ext cx="3657600" cy="3200400"/>
            <a:chOff x="5148064" y="1779662"/>
            <a:chExt cx="3657600" cy="3200400"/>
          </a:xfrm>
        </p:grpSpPr>
        <p:sp>
          <p:nvSpPr>
            <p:cNvPr id="39" name="Obdĺžnik 38"/>
            <p:cNvSpPr/>
            <p:nvPr/>
          </p:nvSpPr>
          <p:spPr>
            <a:xfrm>
              <a:off x="5148064" y="1779662"/>
              <a:ext cx="365760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49" name="Obrázok 48" descr="Obrázok2.png"/>
            <p:cNvPicPr>
              <a:picLocks noChangeAspect="1"/>
            </p:cNvPicPr>
            <p:nvPr/>
          </p:nvPicPr>
          <p:blipFill>
            <a:blip r:embed="rId5" cstate="print"/>
            <a:stretch>
              <a:fillRect/>
            </a:stretch>
          </p:blipFill>
          <p:spPr>
            <a:xfrm>
              <a:off x="5292080" y="1923678"/>
              <a:ext cx="3408560" cy="2945046"/>
            </a:xfrm>
            <a:prstGeom prst="rect">
              <a:avLst/>
            </a:prstGeom>
          </p:spPr>
        </p:pic>
      </p:grpSp>
      <p:pic>
        <p:nvPicPr>
          <p:cNvPr id="44" name="Obrázok 43" descr="novy.png"/>
          <p:cNvPicPr>
            <a:picLocks noChangeAspect="1"/>
          </p:cNvPicPr>
          <p:nvPr/>
        </p:nvPicPr>
        <p:blipFill>
          <a:blip r:embed="rId6" cstate="print"/>
          <a:stretch>
            <a:fillRect/>
          </a:stretch>
        </p:blipFill>
        <p:spPr>
          <a:xfrm>
            <a:off x="8172400" y="1563638"/>
            <a:ext cx="861913" cy="8280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lide(fromBottom)">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slide(fromLeft)">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p:cTn id="24" dur="500" fill="hold"/>
                                        <p:tgtEl>
                                          <p:spTgt spid="50"/>
                                        </p:tgtEl>
                                        <p:attrNameLst>
                                          <p:attrName>ppt_w</p:attrName>
                                        </p:attrNameLst>
                                      </p:cBhvr>
                                      <p:tavLst>
                                        <p:tav tm="0">
                                          <p:val>
                                            <p:fltVal val="0"/>
                                          </p:val>
                                        </p:tav>
                                        <p:tav tm="100000">
                                          <p:val>
                                            <p:strVal val="#ppt_w"/>
                                          </p:val>
                                        </p:tav>
                                      </p:tavLst>
                                    </p:anim>
                                    <p:anim calcmode="lin" valueType="num">
                                      <p:cBhvr>
                                        <p:cTn id="25" dur="500" fill="hold"/>
                                        <p:tgtEl>
                                          <p:spTgt spid="50"/>
                                        </p:tgtEl>
                                        <p:attrNameLst>
                                          <p:attrName>ppt_h</p:attrName>
                                        </p:attrNameLst>
                                      </p:cBhvr>
                                      <p:tavLst>
                                        <p:tav tm="0">
                                          <p:val>
                                            <p:fltVal val="0"/>
                                          </p:val>
                                        </p:tav>
                                        <p:tav tm="100000">
                                          <p:val>
                                            <p:strVal val="#ppt_h"/>
                                          </p:val>
                                        </p:tav>
                                      </p:tavLst>
                                    </p:anim>
                                    <p:animEffect transition="in" filter="fade">
                                      <p:cBhvr>
                                        <p:cTn id="26" dur="500"/>
                                        <p:tgtEl>
                                          <p:spTgt spid="50"/>
                                        </p:tgtEl>
                                      </p:cBhvr>
                                    </p:animEffect>
                                  </p:childTnLst>
                                </p:cTn>
                              </p:par>
                            </p:childTnLst>
                          </p:cTn>
                        </p:par>
                        <p:par>
                          <p:cTn id="27" fill="hold">
                            <p:stCondLst>
                              <p:cond delay="500"/>
                            </p:stCondLst>
                            <p:childTnLst>
                              <p:par>
                                <p:cTn id="28" presetID="53"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childTnLst>
                          </p:cTn>
                        </p:par>
                        <p:par>
                          <p:cTn id="33" fill="hold">
                            <p:stCondLst>
                              <p:cond delay="1000"/>
                            </p:stCondLst>
                            <p:childTnLst>
                              <p:par>
                                <p:cTn id="34" presetID="53" presetClass="entr" presetSubtype="0" fill="hold" nodeType="afterEffect">
                                  <p:stCondLst>
                                    <p:cond delay="0"/>
                                  </p:stCondLst>
                                  <p:childTnLst>
                                    <p:set>
                                      <p:cBhvr>
                                        <p:cTn id="35" dur="1" fill="hold">
                                          <p:stCondLst>
                                            <p:cond delay="0"/>
                                          </p:stCondLst>
                                        </p:cTn>
                                        <p:tgtEl>
                                          <p:spTgt spid="44"/>
                                        </p:tgtEl>
                                        <p:attrNameLst>
                                          <p:attrName>style.visibility</p:attrName>
                                        </p:attrNameLst>
                                      </p:cBhvr>
                                      <p:to>
                                        <p:strVal val="visible"/>
                                      </p:to>
                                    </p:set>
                                    <p:anim calcmode="lin" valueType="num">
                                      <p:cBhvr>
                                        <p:cTn id="36" dur="500" fill="hold"/>
                                        <p:tgtEl>
                                          <p:spTgt spid="44"/>
                                        </p:tgtEl>
                                        <p:attrNameLst>
                                          <p:attrName>ppt_w</p:attrName>
                                        </p:attrNameLst>
                                      </p:cBhvr>
                                      <p:tavLst>
                                        <p:tav tm="0">
                                          <p:val>
                                            <p:fltVal val="0"/>
                                          </p:val>
                                        </p:tav>
                                        <p:tav tm="100000">
                                          <p:val>
                                            <p:strVal val="#ppt_w"/>
                                          </p:val>
                                        </p:tav>
                                      </p:tavLst>
                                    </p:anim>
                                    <p:anim calcmode="lin" valueType="num">
                                      <p:cBhvr>
                                        <p:cTn id="37" dur="500" fill="hold"/>
                                        <p:tgtEl>
                                          <p:spTgt spid="44"/>
                                        </p:tgtEl>
                                        <p:attrNameLst>
                                          <p:attrName>ppt_h</p:attrName>
                                        </p:attrNameLst>
                                      </p:cBhvr>
                                      <p:tavLst>
                                        <p:tav tm="0">
                                          <p:val>
                                            <p:fltVal val="0"/>
                                          </p:val>
                                        </p:tav>
                                        <p:tav tm="100000">
                                          <p:val>
                                            <p:strVal val="#ppt_h"/>
                                          </p:val>
                                        </p:tav>
                                      </p:tavLst>
                                    </p:anim>
                                    <p:animEffect transition="in" filter="fade">
                                      <p:cBhvr>
                                        <p:cTn id="3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BlokTextu 20"/>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Použité </a:t>
            </a:r>
            <a:r>
              <a:rPr lang="sk-SK" sz="4000" b="1" dirty="0" smtClean="0">
                <a:solidFill>
                  <a:srgbClr val="720606"/>
                </a:solidFill>
                <a:ea typeface="KaiTi" pitchFamily="49" charset="-122"/>
              </a:rPr>
              <a:t>technológie</a:t>
            </a:r>
            <a:endParaRPr lang="sk-SK" sz="4000" b="1" dirty="0">
              <a:solidFill>
                <a:srgbClr val="720606"/>
              </a:solidFill>
              <a:ea typeface="KaiTi" pitchFamily="49" charset="-122"/>
            </a:endParaRPr>
          </a:p>
        </p:txBody>
      </p:sp>
      <p:pic>
        <p:nvPicPr>
          <p:cNvPr id="24" name="Obrázok 23" descr="c++.png"/>
          <p:cNvPicPr>
            <a:picLocks noChangeAspect="1"/>
          </p:cNvPicPr>
          <p:nvPr/>
        </p:nvPicPr>
        <p:blipFill>
          <a:blip r:embed="rId3" cstate="print"/>
          <a:stretch>
            <a:fillRect/>
          </a:stretch>
        </p:blipFill>
        <p:spPr>
          <a:xfrm>
            <a:off x="8028384" y="1707654"/>
            <a:ext cx="562118" cy="540000"/>
          </a:xfrm>
          <a:prstGeom prst="rect">
            <a:avLst/>
          </a:prstGeom>
        </p:spPr>
      </p:pic>
      <p:pic>
        <p:nvPicPr>
          <p:cNvPr id="25" name="Obrázok 24" descr="cmake.png"/>
          <p:cNvPicPr>
            <a:picLocks noChangeAspect="1"/>
          </p:cNvPicPr>
          <p:nvPr/>
        </p:nvPicPr>
        <p:blipFill>
          <a:blip r:embed="rId4" cstate="print"/>
          <a:stretch>
            <a:fillRect/>
          </a:stretch>
        </p:blipFill>
        <p:spPr>
          <a:xfrm>
            <a:off x="3851920" y="1059582"/>
            <a:ext cx="1197141" cy="1152000"/>
          </a:xfrm>
          <a:prstGeom prst="rect">
            <a:avLst/>
          </a:prstGeom>
        </p:spPr>
      </p:pic>
      <p:pic>
        <p:nvPicPr>
          <p:cNvPr id="26" name="Obrázok 25" descr="cpack.png"/>
          <p:cNvPicPr>
            <a:picLocks noChangeAspect="1"/>
          </p:cNvPicPr>
          <p:nvPr/>
        </p:nvPicPr>
        <p:blipFill>
          <a:blip r:embed="rId5" cstate="print"/>
          <a:stretch>
            <a:fillRect/>
          </a:stretch>
        </p:blipFill>
        <p:spPr>
          <a:xfrm>
            <a:off x="5580112" y="987574"/>
            <a:ext cx="561158" cy="540000"/>
          </a:xfrm>
          <a:prstGeom prst="rect">
            <a:avLst/>
          </a:prstGeom>
        </p:spPr>
      </p:pic>
      <p:pic>
        <p:nvPicPr>
          <p:cNvPr id="27" name="Obrázok 26" descr="css.png"/>
          <p:cNvPicPr>
            <a:picLocks noChangeAspect="1"/>
          </p:cNvPicPr>
          <p:nvPr/>
        </p:nvPicPr>
        <p:blipFill>
          <a:blip r:embed="rId6" cstate="print"/>
          <a:stretch>
            <a:fillRect/>
          </a:stretch>
        </p:blipFill>
        <p:spPr>
          <a:xfrm>
            <a:off x="7956376" y="3291830"/>
            <a:ext cx="561158" cy="540000"/>
          </a:xfrm>
          <a:prstGeom prst="rect">
            <a:avLst/>
          </a:prstGeom>
        </p:spPr>
      </p:pic>
      <p:pic>
        <p:nvPicPr>
          <p:cNvPr id="28" name="Obrázok 27" descr="github.png"/>
          <p:cNvPicPr>
            <a:picLocks noChangeAspect="1"/>
          </p:cNvPicPr>
          <p:nvPr/>
        </p:nvPicPr>
        <p:blipFill>
          <a:blip r:embed="rId7" cstate="print"/>
          <a:stretch>
            <a:fillRect/>
          </a:stretch>
        </p:blipFill>
        <p:spPr>
          <a:xfrm>
            <a:off x="4067944" y="3723878"/>
            <a:ext cx="1197142" cy="1152000"/>
          </a:xfrm>
          <a:prstGeom prst="rect">
            <a:avLst/>
          </a:prstGeom>
        </p:spPr>
      </p:pic>
      <p:pic>
        <p:nvPicPr>
          <p:cNvPr id="29" name="Obrázok 28" descr="lpeg.png"/>
          <p:cNvPicPr>
            <a:picLocks noChangeAspect="1"/>
          </p:cNvPicPr>
          <p:nvPr/>
        </p:nvPicPr>
        <p:blipFill>
          <a:blip r:embed="rId8" cstate="print"/>
          <a:stretch>
            <a:fillRect/>
          </a:stretch>
        </p:blipFill>
        <p:spPr>
          <a:xfrm>
            <a:off x="395537" y="2211710"/>
            <a:ext cx="561159" cy="540000"/>
          </a:xfrm>
          <a:prstGeom prst="rect">
            <a:avLst/>
          </a:prstGeom>
        </p:spPr>
      </p:pic>
      <p:pic>
        <p:nvPicPr>
          <p:cNvPr id="30" name="Obrázok 29" descr="lua.png"/>
          <p:cNvPicPr>
            <a:picLocks noChangeAspect="1"/>
          </p:cNvPicPr>
          <p:nvPr/>
        </p:nvPicPr>
        <p:blipFill>
          <a:blip r:embed="rId9" cstate="print"/>
          <a:stretch>
            <a:fillRect/>
          </a:stretch>
        </p:blipFill>
        <p:spPr>
          <a:xfrm>
            <a:off x="1475656" y="2427734"/>
            <a:ext cx="1197139" cy="1152000"/>
          </a:xfrm>
          <a:prstGeom prst="rect">
            <a:avLst/>
          </a:prstGeom>
        </p:spPr>
      </p:pic>
      <p:pic>
        <p:nvPicPr>
          <p:cNvPr id="31" name="Obrázok 30" descr="luajit.png"/>
          <p:cNvPicPr>
            <a:picLocks noChangeAspect="1"/>
          </p:cNvPicPr>
          <p:nvPr/>
        </p:nvPicPr>
        <p:blipFill>
          <a:blip r:embed="rId10" cstate="print"/>
          <a:stretch>
            <a:fillRect/>
          </a:stretch>
        </p:blipFill>
        <p:spPr>
          <a:xfrm>
            <a:off x="395536" y="3507854"/>
            <a:ext cx="561158" cy="540000"/>
          </a:xfrm>
          <a:prstGeom prst="rect">
            <a:avLst/>
          </a:prstGeom>
        </p:spPr>
      </p:pic>
      <p:pic>
        <p:nvPicPr>
          <p:cNvPr id="32" name="Obrázok 31" descr="qt.png"/>
          <p:cNvPicPr>
            <a:picLocks noChangeAspect="1"/>
          </p:cNvPicPr>
          <p:nvPr/>
        </p:nvPicPr>
        <p:blipFill>
          <a:blip r:embed="rId11" cstate="print"/>
          <a:stretch>
            <a:fillRect/>
          </a:stretch>
        </p:blipFill>
        <p:spPr>
          <a:xfrm>
            <a:off x="6084168" y="2427734"/>
            <a:ext cx="1197138" cy="1152000"/>
          </a:xfrm>
          <a:prstGeom prst="rect">
            <a:avLst/>
          </a:prstGeom>
        </p:spPr>
      </p:pic>
      <p:pic>
        <p:nvPicPr>
          <p:cNvPr id="33" name="Obrázok 32" descr="travis.png"/>
          <p:cNvPicPr>
            <a:picLocks noChangeAspect="1"/>
          </p:cNvPicPr>
          <p:nvPr/>
        </p:nvPicPr>
        <p:blipFill>
          <a:blip r:embed="rId12" cstate="print"/>
          <a:stretch>
            <a:fillRect/>
          </a:stretch>
        </p:blipFill>
        <p:spPr>
          <a:xfrm>
            <a:off x="2987824" y="4443958"/>
            <a:ext cx="561158" cy="540000"/>
          </a:xfrm>
          <a:prstGeom prst="rect">
            <a:avLst/>
          </a:prstGeom>
        </p:spPr>
      </p:pic>
      <p:cxnSp>
        <p:nvCxnSpPr>
          <p:cNvPr id="35" name="Rovná spojnica 34"/>
          <p:cNvCxnSpPr/>
          <p:nvPr/>
        </p:nvCxnSpPr>
        <p:spPr>
          <a:xfrm flipV="1">
            <a:off x="7092280" y="2139702"/>
            <a:ext cx="1008112" cy="576064"/>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37" name="Rovná spojnica 36"/>
          <p:cNvCxnSpPr>
            <a:endCxn id="27" idx="1"/>
          </p:cNvCxnSpPr>
          <p:nvPr/>
        </p:nvCxnSpPr>
        <p:spPr>
          <a:xfrm>
            <a:off x="7092280" y="3291830"/>
            <a:ext cx="864096" cy="270000"/>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39" name="Rovná spojnica 38"/>
          <p:cNvCxnSpPr/>
          <p:nvPr/>
        </p:nvCxnSpPr>
        <p:spPr>
          <a:xfrm flipH="1" flipV="1">
            <a:off x="899592" y="2643758"/>
            <a:ext cx="648072" cy="144016"/>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42" name="Rovná spojnica 41"/>
          <p:cNvCxnSpPr>
            <a:endCxn id="31" idx="3"/>
          </p:cNvCxnSpPr>
          <p:nvPr/>
        </p:nvCxnSpPr>
        <p:spPr>
          <a:xfrm flipH="1">
            <a:off x="956694" y="3363838"/>
            <a:ext cx="662978" cy="414016"/>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45" name="Rovná spojnica 44"/>
          <p:cNvCxnSpPr>
            <a:endCxn id="26" idx="1"/>
          </p:cNvCxnSpPr>
          <p:nvPr/>
        </p:nvCxnSpPr>
        <p:spPr>
          <a:xfrm flipV="1">
            <a:off x="4932040" y="1257574"/>
            <a:ext cx="648072" cy="234056"/>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48" name="Rovná spojnica 47"/>
          <p:cNvCxnSpPr>
            <a:endCxn id="33" idx="3"/>
          </p:cNvCxnSpPr>
          <p:nvPr/>
        </p:nvCxnSpPr>
        <p:spPr>
          <a:xfrm flipH="1">
            <a:off x="3548982" y="4443958"/>
            <a:ext cx="590970" cy="270000"/>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55" name="Rovná spojnica 54"/>
          <p:cNvCxnSpPr/>
          <p:nvPr/>
        </p:nvCxnSpPr>
        <p:spPr>
          <a:xfrm flipH="1" flipV="1">
            <a:off x="2555776" y="3291830"/>
            <a:ext cx="1656184" cy="936104"/>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57" name="Rovná spojnica 56"/>
          <p:cNvCxnSpPr/>
          <p:nvPr/>
        </p:nvCxnSpPr>
        <p:spPr>
          <a:xfrm flipV="1">
            <a:off x="2555776" y="1851670"/>
            <a:ext cx="1368152" cy="936104"/>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59" name="Rovná spojnica 58"/>
          <p:cNvCxnSpPr/>
          <p:nvPr/>
        </p:nvCxnSpPr>
        <p:spPr>
          <a:xfrm>
            <a:off x="4932040" y="1923678"/>
            <a:ext cx="1296144" cy="720080"/>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61" name="Rovná spojnica 60"/>
          <p:cNvCxnSpPr>
            <a:endCxn id="28" idx="3"/>
          </p:cNvCxnSpPr>
          <p:nvPr/>
        </p:nvCxnSpPr>
        <p:spPr>
          <a:xfrm flipH="1">
            <a:off x="5265086" y="3363838"/>
            <a:ext cx="1107114" cy="936040"/>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73" name="Rovná spojnica 72"/>
          <p:cNvCxnSpPr>
            <a:stCxn id="32" idx="1"/>
            <a:endCxn id="30" idx="3"/>
          </p:cNvCxnSpPr>
          <p:nvPr/>
        </p:nvCxnSpPr>
        <p:spPr>
          <a:xfrm flipH="1">
            <a:off x="2672795" y="3003734"/>
            <a:ext cx="3411373" cy="0"/>
          </a:xfrm>
          <a:prstGeom prst="line">
            <a:avLst/>
          </a:prstGeom>
          <a:ln>
            <a:solidFill>
              <a:srgbClr val="720606"/>
            </a:solidFill>
          </a:ln>
        </p:spPr>
        <p:style>
          <a:lnRef idx="1">
            <a:schemeClr val="accent1"/>
          </a:lnRef>
          <a:fillRef idx="0">
            <a:schemeClr val="accent1"/>
          </a:fillRef>
          <a:effectRef idx="0">
            <a:schemeClr val="accent1"/>
          </a:effectRef>
          <a:fontRef idx="minor">
            <a:schemeClr val="tx1"/>
          </a:fontRef>
        </p:style>
      </p:cxnSp>
      <p:sp>
        <p:nvSpPr>
          <p:cNvPr id="34"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36" name="Rovná spojnica 35"/>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1500"/>
                            </p:stCondLst>
                            <p:childTnLst>
                              <p:par>
                                <p:cTn id="23" presetID="53"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2000"/>
                            </p:stCondLst>
                            <p:childTnLst>
                              <p:par>
                                <p:cTn id="29" presetID="8" presetClass="entr" presetSubtype="16" fill="hold"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diamond(in)">
                                      <p:cBhvr>
                                        <p:cTn id="31" dur="500"/>
                                        <p:tgtEl>
                                          <p:spTgt spid="73"/>
                                        </p:tgtEl>
                                      </p:cBhvr>
                                    </p:animEffect>
                                  </p:childTnLst>
                                </p:cTn>
                              </p:par>
                            </p:childTnLst>
                          </p:cTn>
                        </p:par>
                        <p:par>
                          <p:cTn id="32" fill="hold">
                            <p:stCondLst>
                              <p:cond delay="2500"/>
                            </p:stCondLst>
                            <p:childTnLst>
                              <p:par>
                                <p:cTn id="33" presetID="8" presetClass="entr" presetSubtype="16"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diamond(in)">
                                      <p:cBhvr>
                                        <p:cTn id="35" dur="500"/>
                                        <p:tgtEl>
                                          <p:spTgt spid="57"/>
                                        </p:tgtEl>
                                      </p:cBhvr>
                                    </p:animEffect>
                                  </p:childTnLst>
                                </p:cTn>
                              </p:par>
                            </p:childTnLst>
                          </p:cTn>
                        </p:par>
                        <p:par>
                          <p:cTn id="36" fill="hold">
                            <p:stCondLst>
                              <p:cond delay="3000"/>
                            </p:stCondLst>
                            <p:childTnLst>
                              <p:par>
                                <p:cTn id="37" presetID="8" presetClass="entr" presetSubtype="16"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diamond(in)">
                                      <p:cBhvr>
                                        <p:cTn id="39" dur="500"/>
                                        <p:tgtEl>
                                          <p:spTgt spid="59"/>
                                        </p:tgtEl>
                                      </p:cBhvr>
                                    </p:animEffect>
                                  </p:childTnLst>
                                </p:cTn>
                              </p:par>
                            </p:childTnLst>
                          </p:cTn>
                        </p:par>
                        <p:par>
                          <p:cTn id="40" fill="hold">
                            <p:stCondLst>
                              <p:cond delay="3500"/>
                            </p:stCondLst>
                            <p:childTnLst>
                              <p:par>
                                <p:cTn id="41" presetID="8" presetClass="entr" presetSubtype="16" fill="hold"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diamond(in)">
                                      <p:cBhvr>
                                        <p:cTn id="43" dur="500"/>
                                        <p:tgtEl>
                                          <p:spTgt spid="55"/>
                                        </p:tgtEl>
                                      </p:cBhvr>
                                    </p:animEffect>
                                  </p:childTnLst>
                                </p:cTn>
                              </p:par>
                            </p:childTnLst>
                          </p:cTn>
                        </p:par>
                        <p:par>
                          <p:cTn id="44" fill="hold">
                            <p:stCondLst>
                              <p:cond delay="4000"/>
                            </p:stCondLst>
                            <p:childTnLst>
                              <p:par>
                                <p:cTn id="45" presetID="8" presetClass="entr" presetSubtype="16"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diamond(in)">
                                      <p:cBhvr>
                                        <p:cTn id="47" dur="500"/>
                                        <p:tgtEl>
                                          <p:spTgt spid="61"/>
                                        </p:tgtEl>
                                      </p:cBhvr>
                                    </p:animEffect>
                                  </p:childTnLst>
                                </p:cTn>
                              </p:par>
                            </p:childTnLst>
                          </p:cTn>
                        </p:par>
                        <p:par>
                          <p:cTn id="48" fill="hold">
                            <p:stCondLst>
                              <p:cond delay="4500"/>
                            </p:stCondLst>
                            <p:childTnLst>
                              <p:par>
                                <p:cTn id="49" presetID="53" presetClass="entr" presetSubtype="0"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childTnLst>
                          </p:cTn>
                        </p:par>
                        <p:par>
                          <p:cTn id="54" fill="hold">
                            <p:stCondLst>
                              <p:cond delay="5000"/>
                            </p:stCondLst>
                            <p:childTnLst>
                              <p:par>
                                <p:cTn id="55" presetID="53"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childTnLst>
                          </p:cTn>
                        </p:par>
                        <p:par>
                          <p:cTn id="60" fill="hold">
                            <p:stCondLst>
                              <p:cond delay="5500"/>
                            </p:stCondLst>
                            <p:childTnLst>
                              <p:par>
                                <p:cTn id="61" presetID="8" presetClass="entr" presetSubtype="16"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diamond(in)">
                                      <p:cBhvr>
                                        <p:cTn id="63" dur="500"/>
                                        <p:tgtEl>
                                          <p:spTgt spid="35"/>
                                        </p:tgtEl>
                                      </p:cBhvr>
                                    </p:animEffect>
                                  </p:childTnLst>
                                </p:cTn>
                              </p:par>
                            </p:childTnLst>
                          </p:cTn>
                        </p:par>
                        <p:par>
                          <p:cTn id="64" fill="hold">
                            <p:stCondLst>
                              <p:cond delay="6000"/>
                            </p:stCondLst>
                            <p:childTnLst>
                              <p:par>
                                <p:cTn id="65" presetID="8" presetClass="entr" presetSubtype="16"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diamond(in)">
                                      <p:cBhvr>
                                        <p:cTn id="67" dur="500"/>
                                        <p:tgtEl>
                                          <p:spTgt spid="37"/>
                                        </p:tgtEl>
                                      </p:cBhvr>
                                    </p:animEffect>
                                  </p:childTnLst>
                                </p:cTn>
                              </p:par>
                            </p:childTnLst>
                          </p:cTn>
                        </p:par>
                        <p:par>
                          <p:cTn id="68" fill="hold">
                            <p:stCondLst>
                              <p:cond delay="6500"/>
                            </p:stCondLst>
                            <p:childTnLst>
                              <p:par>
                                <p:cTn id="69" presetID="53" presetClass="entr" presetSubtype="0"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Effect transition="in" filter="fade">
                                      <p:cBhvr>
                                        <p:cTn id="73" dur="500"/>
                                        <p:tgtEl>
                                          <p:spTgt spid="29"/>
                                        </p:tgtEl>
                                      </p:cBhvr>
                                    </p:animEffect>
                                  </p:childTnLst>
                                </p:cTn>
                              </p:par>
                            </p:childTnLst>
                          </p:cTn>
                        </p:par>
                        <p:par>
                          <p:cTn id="74" fill="hold">
                            <p:stCondLst>
                              <p:cond delay="7000"/>
                            </p:stCondLst>
                            <p:childTnLst>
                              <p:par>
                                <p:cTn id="75" presetID="53" presetClass="entr" presetSubtype="0" fill="hold" nodeType="after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childTnLst>
                          </p:cTn>
                        </p:par>
                        <p:par>
                          <p:cTn id="80" fill="hold">
                            <p:stCondLst>
                              <p:cond delay="7500"/>
                            </p:stCondLst>
                            <p:childTnLst>
                              <p:par>
                                <p:cTn id="81" presetID="8" presetClass="entr" presetSubtype="16"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diamond(in)">
                                      <p:cBhvr>
                                        <p:cTn id="83" dur="500"/>
                                        <p:tgtEl>
                                          <p:spTgt spid="42"/>
                                        </p:tgtEl>
                                      </p:cBhvr>
                                    </p:animEffect>
                                  </p:childTnLst>
                                </p:cTn>
                              </p:par>
                            </p:childTnLst>
                          </p:cTn>
                        </p:par>
                        <p:par>
                          <p:cTn id="84" fill="hold">
                            <p:stCondLst>
                              <p:cond delay="8000"/>
                            </p:stCondLst>
                            <p:childTnLst>
                              <p:par>
                                <p:cTn id="85" presetID="8" presetClass="entr" presetSubtype="16" fill="hold"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diamond(in)">
                                      <p:cBhvr>
                                        <p:cTn id="87" dur="500"/>
                                        <p:tgtEl>
                                          <p:spTgt spid="39"/>
                                        </p:tgtEl>
                                      </p:cBhvr>
                                    </p:animEffect>
                                  </p:childTnLst>
                                </p:cTn>
                              </p:par>
                            </p:childTnLst>
                          </p:cTn>
                        </p:par>
                        <p:par>
                          <p:cTn id="88" fill="hold">
                            <p:stCondLst>
                              <p:cond delay="8500"/>
                            </p:stCondLst>
                            <p:childTnLst>
                              <p:par>
                                <p:cTn id="89" presetID="53" presetClass="entr" presetSubtype="0"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p:cTn id="91" dur="500" fill="hold"/>
                                        <p:tgtEl>
                                          <p:spTgt spid="33"/>
                                        </p:tgtEl>
                                        <p:attrNameLst>
                                          <p:attrName>ppt_w</p:attrName>
                                        </p:attrNameLst>
                                      </p:cBhvr>
                                      <p:tavLst>
                                        <p:tav tm="0">
                                          <p:val>
                                            <p:fltVal val="0"/>
                                          </p:val>
                                        </p:tav>
                                        <p:tav tm="100000">
                                          <p:val>
                                            <p:strVal val="#ppt_w"/>
                                          </p:val>
                                        </p:tav>
                                      </p:tavLst>
                                    </p:anim>
                                    <p:anim calcmode="lin" valueType="num">
                                      <p:cBhvr>
                                        <p:cTn id="92" dur="500" fill="hold"/>
                                        <p:tgtEl>
                                          <p:spTgt spid="33"/>
                                        </p:tgtEl>
                                        <p:attrNameLst>
                                          <p:attrName>ppt_h</p:attrName>
                                        </p:attrNameLst>
                                      </p:cBhvr>
                                      <p:tavLst>
                                        <p:tav tm="0">
                                          <p:val>
                                            <p:fltVal val="0"/>
                                          </p:val>
                                        </p:tav>
                                        <p:tav tm="100000">
                                          <p:val>
                                            <p:strVal val="#ppt_h"/>
                                          </p:val>
                                        </p:tav>
                                      </p:tavLst>
                                    </p:anim>
                                    <p:animEffect transition="in" filter="fade">
                                      <p:cBhvr>
                                        <p:cTn id="93" dur="500"/>
                                        <p:tgtEl>
                                          <p:spTgt spid="33"/>
                                        </p:tgtEl>
                                      </p:cBhvr>
                                    </p:animEffect>
                                  </p:childTnLst>
                                </p:cTn>
                              </p:par>
                            </p:childTnLst>
                          </p:cTn>
                        </p:par>
                        <p:par>
                          <p:cTn id="94" fill="hold">
                            <p:stCondLst>
                              <p:cond delay="9000"/>
                            </p:stCondLst>
                            <p:childTnLst>
                              <p:par>
                                <p:cTn id="95" presetID="8" presetClass="entr" presetSubtype="16"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diamond(in)">
                                      <p:cBhvr>
                                        <p:cTn id="97" dur="500"/>
                                        <p:tgtEl>
                                          <p:spTgt spid="45"/>
                                        </p:tgtEl>
                                      </p:cBhvr>
                                    </p:animEffect>
                                  </p:childTnLst>
                                </p:cTn>
                              </p:par>
                            </p:childTnLst>
                          </p:cTn>
                        </p:par>
                        <p:par>
                          <p:cTn id="98" fill="hold">
                            <p:stCondLst>
                              <p:cond delay="9500"/>
                            </p:stCondLst>
                            <p:childTnLst>
                              <p:par>
                                <p:cTn id="99" presetID="53" presetClass="entr" presetSubtype="0" fill="hold" nodeType="after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p:cTn id="101" dur="500" fill="hold"/>
                                        <p:tgtEl>
                                          <p:spTgt spid="26"/>
                                        </p:tgtEl>
                                        <p:attrNameLst>
                                          <p:attrName>ppt_w</p:attrName>
                                        </p:attrNameLst>
                                      </p:cBhvr>
                                      <p:tavLst>
                                        <p:tav tm="0">
                                          <p:val>
                                            <p:fltVal val="0"/>
                                          </p:val>
                                        </p:tav>
                                        <p:tav tm="100000">
                                          <p:val>
                                            <p:strVal val="#ppt_w"/>
                                          </p:val>
                                        </p:tav>
                                      </p:tavLst>
                                    </p:anim>
                                    <p:anim calcmode="lin" valueType="num">
                                      <p:cBhvr>
                                        <p:cTn id="102" dur="500" fill="hold"/>
                                        <p:tgtEl>
                                          <p:spTgt spid="26"/>
                                        </p:tgtEl>
                                        <p:attrNameLst>
                                          <p:attrName>ppt_h</p:attrName>
                                        </p:attrNameLst>
                                      </p:cBhvr>
                                      <p:tavLst>
                                        <p:tav tm="0">
                                          <p:val>
                                            <p:fltVal val="0"/>
                                          </p:val>
                                        </p:tav>
                                        <p:tav tm="100000">
                                          <p:val>
                                            <p:strVal val="#ppt_h"/>
                                          </p:val>
                                        </p:tav>
                                      </p:tavLst>
                                    </p:anim>
                                    <p:animEffect transition="in" filter="fade">
                                      <p:cBhvr>
                                        <p:cTn id="103" dur="500"/>
                                        <p:tgtEl>
                                          <p:spTgt spid="26"/>
                                        </p:tgtEl>
                                      </p:cBhvr>
                                    </p:animEffect>
                                  </p:childTnLst>
                                </p:cTn>
                              </p:par>
                            </p:childTnLst>
                          </p:cTn>
                        </p:par>
                        <p:par>
                          <p:cTn id="104" fill="hold">
                            <p:stCondLst>
                              <p:cond delay="10000"/>
                            </p:stCondLst>
                            <p:childTnLst>
                              <p:par>
                                <p:cTn id="105" presetID="8" presetClass="entr" presetSubtype="16"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diamond(in)">
                                      <p:cBhvr>
                                        <p:cTn id="10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lokTextu 6"/>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Ako to </a:t>
            </a:r>
            <a:r>
              <a:rPr lang="sk-SK" sz="4000" b="1" dirty="0" smtClean="0">
                <a:solidFill>
                  <a:srgbClr val="720606"/>
                </a:solidFill>
                <a:ea typeface="KaiTi" pitchFamily="49" charset="-122"/>
              </a:rPr>
              <a:t>funguje</a:t>
            </a:r>
            <a:endParaRPr lang="sk-SK" sz="4000" b="1" dirty="0">
              <a:solidFill>
                <a:srgbClr val="720606"/>
              </a:solidFill>
              <a:ea typeface="KaiTi" pitchFamily="49" charset="-122"/>
            </a:endParaRPr>
          </a:p>
        </p:txBody>
      </p:sp>
      <p:sp>
        <p:nvSpPr>
          <p:cNvPr id="19"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20" name="Rovná spojnica 19"/>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 name="Skupina 28"/>
          <p:cNvGrpSpPr/>
          <p:nvPr/>
        </p:nvGrpSpPr>
        <p:grpSpPr>
          <a:xfrm flipH="1">
            <a:off x="1115616" y="1131590"/>
            <a:ext cx="2641067" cy="648072"/>
            <a:chOff x="428250" y="2211710"/>
            <a:chExt cx="2127526" cy="648072"/>
          </a:xfrm>
        </p:grpSpPr>
        <p:sp>
          <p:nvSpPr>
            <p:cNvPr id="30" name="Obdĺžnik s rovnostranným zaobleným rohom 29"/>
            <p:cNvSpPr/>
            <p:nvPr/>
          </p:nvSpPr>
          <p:spPr>
            <a:xfrm rot="16200000" flipH="1">
              <a:off x="1187624" y="149163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1" name="BlokTextu 30"/>
            <p:cNvSpPr txBox="1"/>
            <p:nvPr/>
          </p:nvSpPr>
          <p:spPr>
            <a:xfrm>
              <a:off x="428250" y="2283718"/>
              <a:ext cx="2011514" cy="461665"/>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Načítanie zdrojového kódu/  textu</a:t>
              </a:r>
            </a:p>
            <a:p>
              <a:r>
                <a:rPr lang="sk-SK" sz="1200" dirty="0" smtClean="0">
                  <a:solidFill>
                    <a:schemeClr val="bg1"/>
                  </a:solidFill>
                  <a:latin typeface="Arial" pitchFamily="34" charset="0"/>
                  <a:cs typeface="Arial" pitchFamily="34" charset="0"/>
                </a:rPr>
                <a:t>       (</a:t>
              </a:r>
              <a:r>
                <a:rPr lang="sk-SK" sz="1200" dirty="0" err="1" smtClean="0">
                  <a:solidFill>
                    <a:schemeClr val="bg1"/>
                  </a:solidFill>
                  <a:latin typeface="Arial" pitchFamily="34" charset="0"/>
                  <a:cs typeface="Arial" pitchFamily="34" charset="0"/>
                </a:rPr>
                <a:t>Lua</a:t>
              </a:r>
              <a:r>
                <a:rPr lang="sk-SK" sz="1200" dirty="0" smtClean="0">
                  <a:solidFill>
                    <a:schemeClr val="bg1"/>
                  </a:solidFill>
                  <a:latin typeface="Arial" pitchFamily="34" charset="0"/>
                  <a:cs typeface="Arial" pitchFamily="34" charset="0"/>
                </a:rPr>
                <a:t>, C, XML, Text)</a:t>
              </a:r>
              <a:endParaRPr lang="sk-SK" sz="1200" dirty="0">
                <a:solidFill>
                  <a:schemeClr val="bg1"/>
                </a:solidFill>
                <a:latin typeface="Arial" pitchFamily="34" charset="0"/>
                <a:cs typeface="Arial" pitchFamily="34" charset="0"/>
              </a:endParaRPr>
            </a:p>
          </p:txBody>
        </p:sp>
      </p:grpSp>
      <p:pic>
        <p:nvPicPr>
          <p:cNvPr id="25" name="Obrázok 24" descr="1.png"/>
          <p:cNvPicPr>
            <a:picLocks noChangeAspect="1"/>
          </p:cNvPicPr>
          <p:nvPr/>
        </p:nvPicPr>
        <p:blipFill>
          <a:blip r:embed="rId3" cstate="print"/>
          <a:stretch>
            <a:fillRect/>
          </a:stretch>
        </p:blipFill>
        <p:spPr>
          <a:xfrm>
            <a:off x="467544" y="1059582"/>
            <a:ext cx="824436" cy="792000"/>
          </a:xfrm>
          <a:prstGeom prst="rect">
            <a:avLst/>
          </a:prstGeom>
        </p:spPr>
      </p:pic>
      <p:grpSp>
        <p:nvGrpSpPr>
          <p:cNvPr id="33" name="Skupina 32"/>
          <p:cNvGrpSpPr/>
          <p:nvPr/>
        </p:nvGrpSpPr>
        <p:grpSpPr>
          <a:xfrm flipH="1">
            <a:off x="1115617" y="2283718"/>
            <a:ext cx="2785082" cy="648072"/>
            <a:chOff x="312237" y="2211710"/>
            <a:chExt cx="2243539" cy="648072"/>
          </a:xfrm>
        </p:grpSpPr>
        <p:sp>
          <p:nvSpPr>
            <p:cNvPr id="34" name="Obdĺžnik s rovnostranným zaobleným rohom 33"/>
            <p:cNvSpPr/>
            <p:nvPr/>
          </p:nvSpPr>
          <p:spPr>
            <a:xfrm rot="16200000" flipH="1">
              <a:off x="1187624" y="149163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5" name="BlokTextu 34"/>
            <p:cNvSpPr txBox="1"/>
            <p:nvPr/>
          </p:nvSpPr>
          <p:spPr>
            <a:xfrm>
              <a:off x="312237" y="2283718"/>
              <a:ext cx="1953507" cy="461665"/>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 Spracovanie gramatiky </a:t>
              </a:r>
            </a:p>
            <a:p>
              <a:r>
                <a:rPr lang="sk-SK" sz="1200" dirty="0" smtClean="0">
                  <a:solidFill>
                    <a:schemeClr val="bg1"/>
                  </a:solidFill>
                  <a:latin typeface="Arial" pitchFamily="34" charset="0"/>
                  <a:cs typeface="Arial" pitchFamily="34" charset="0"/>
                </a:rPr>
                <a:t>       (tokenizácia)</a:t>
              </a:r>
              <a:endParaRPr lang="sk-SK" sz="1200" dirty="0">
                <a:solidFill>
                  <a:schemeClr val="bg1"/>
                </a:solidFill>
                <a:latin typeface="Arial" pitchFamily="34" charset="0"/>
                <a:cs typeface="Arial" pitchFamily="34" charset="0"/>
              </a:endParaRPr>
            </a:p>
          </p:txBody>
        </p:sp>
      </p:grpSp>
      <p:pic>
        <p:nvPicPr>
          <p:cNvPr id="26" name="Obrázok 25" descr="2.png"/>
          <p:cNvPicPr>
            <a:picLocks noChangeAspect="1"/>
          </p:cNvPicPr>
          <p:nvPr/>
        </p:nvPicPr>
        <p:blipFill>
          <a:blip r:embed="rId4" cstate="print"/>
          <a:stretch>
            <a:fillRect/>
          </a:stretch>
        </p:blipFill>
        <p:spPr>
          <a:xfrm>
            <a:off x="467542" y="2211710"/>
            <a:ext cx="823086" cy="792000"/>
          </a:xfrm>
          <a:prstGeom prst="rect">
            <a:avLst/>
          </a:prstGeom>
        </p:spPr>
      </p:pic>
      <p:cxnSp>
        <p:nvCxnSpPr>
          <p:cNvPr id="36" name="Rovná spojnica 35"/>
          <p:cNvCxnSpPr/>
          <p:nvPr/>
        </p:nvCxnSpPr>
        <p:spPr>
          <a:xfrm>
            <a:off x="3851920" y="1131590"/>
            <a:ext cx="0" cy="37444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9" name="Skupina 38"/>
          <p:cNvGrpSpPr/>
          <p:nvPr/>
        </p:nvGrpSpPr>
        <p:grpSpPr>
          <a:xfrm flipH="1">
            <a:off x="1115616" y="3291830"/>
            <a:ext cx="2785083" cy="648072"/>
            <a:chOff x="312237" y="2211710"/>
            <a:chExt cx="2243539" cy="648072"/>
          </a:xfrm>
        </p:grpSpPr>
        <p:sp>
          <p:nvSpPr>
            <p:cNvPr id="40" name="Obdĺžnik s rovnostranným zaobleným rohom 39"/>
            <p:cNvSpPr/>
            <p:nvPr/>
          </p:nvSpPr>
          <p:spPr>
            <a:xfrm rot="16200000" flipH="1">
              <a:off x="1187624" y="149163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1" name="BlokTextu 40"/>
            <p:cNvSpPr txBox="1"/>
            <p:nvPr/>
          </p:nvSpPr>
          <p:spPr>
            <a:xfrm>
              <a:off x="312237" y="2283718"/>
              <a:ext cx="1953507" cy="461665"/>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 Vytvorenie AST stromu</a:t>
              </a:r>
            </a:p>
            <a:p>
              <a:r>
                <a:rPr lang="sk-SK" sz="1200" dirty="0" smtClean="0">
                  <a:solidFill>
                    <a:schemeClr val="bg1"/>
                  </a:solidFill>
                  <a:latin typeface="Arial" pitchFamily="34" charset="0"/>
                  <a:cs typeface="Arial" pitchFamily="34" charset="0"/>
                </a:rPr>
                <a:t>    (vytvorenie blokov)</a:t>
              </a:r>
              <a:endParaRPr lang="sk-SK" sz="1200" dirty="0">
                <a:solidFill>
                  <a:schemeClr val="bg1"/>
                </a:solidFill>
                <a:latin typeface="Arial" pitchFamily="34" charset="0"/>
                <a:cs typeface="Arial" pitchFamily="34" charset="0"/>
              </a:endParaRPr>
            </a:p>
          </p:txBody>
        </p:sp>
      </p:grpSp>
      <p:pic>
        <p:nvPicPr>
          <p:cNvPr id="27" name="Obrázok 26" descr="3.png"/>
          <p:cNvPicPr>
            <a:picLocks noChangeAspect="1"/>
          </p:cNvPicPr>
          <p:nvPr/>
        </p:nvPicPr>
        <p:blipFill>
          <a:blip r:embed="rId5" cstate="print"/>
          <a:stretch>
            <a:fillRect/>
          </a:stretch>
        </p:blipFill>
        <p:spPr>
          <a:xfrm>
            <a:off x="467544" y="3219822"/>
            <a:ext cx="823086" cy="792000"/>
          </a:xfrm>
          <a:prstGeom prst="rect">
            <a:avLst/>
          </a:prstGeom>
        </p:spPr>
      </p:pic>
      <p:grpSp>
        <p:nvGrpSpPr>
          <p:cNvPr id="42" name="Skupina 41"/>
          <p:cNvGrpSpPr/>
          <p:nvPr/>
        </p:nvGrpSpPr>
        <p:grpSpPr>
          <a:xfrm flipH="1">
            <a:off x="1115616" y="4299942"/>
            <a:ext cx="2641067" cy="648072"/>
            <a:chOff x="428250" y="2211710"/>
            <a:chExt cx="2127526" cy="648072"/>
          </a:xfrm>
        </p:grpSpPr>
        <p:sp>
          <p:nvSpPr>
            <p:cNvPr id="43" name="Obdĺžnik s rovnostranným zaobleným rohom 42"/>
            <p:cNvSpPr/>
            <p:nvPr/>
          </p:nvSpPr>
          <p:spPr>
            <a:xfrm rot="16200000" flipH="1">
              <a:off x="1187624" y="1491630"/>
              <a:ext cx="648072" cy="2088232"/>
            </a:xfrm>
            <a:prstGeom prst="round2Same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4" name="BlokTextu 43"/>
            <p:cNvSpPr txBox="1"/>
            <p:nvPr/>
          </p:nvSpPr>
          <p:spPr>
            <a:xfrm>
              <a:off x="428250" y="2283718"/>
              <a:ext cx="1953507" cy="461665"/>
            </a:xfrm>
            <a:prstGeom prst="rect">
              <a:avLst/>
            </a:prstGeom>
            <a:noFill/>
          </p:spPr>
          <p:txBody>
            <a:bodyPr wrap="square" rtlCol="0">
              <a:spAutoFit/>
            </a:bodyPr>
            <a:lstStyle/>
            <a:p>
              <a:r>
                <a:rPr lang="sk-SK" sz="1200" dirty="0" smtClean="0">
                  <a:solidFill>
                    <a:schemeClr val="bg1"/>
                  </a:solidFill>
                  <a:latin typeface="Arial" pitchFamily="34" charset="0"/>
                  <a:cs typeface="Arial" pitchFamily="34" charset="0"/>
                </a:rPr>
                <a:t>Grafická reprezentácia výsledku</a:t>
              </a:r>
            </a:p>
            <a:p>
              <a:r>
                <a:rPr lang="sk-SK" sz="1200" dirty="0" smtClean="0">
                  <a:solidFill>
                    <a:schemeClr val="bg1"/>
                  </a:solidFill>
                  <a:latin typeface="Arial" pitchFamily="34" charset="0"/>
                  <a:cs typeface="Arial" pitchFamily="34" charset="0"/>
                </a:rPr>
                <a:t>    (vykreslenie kódu/ textu)</a:t>
              </a:r>
              <a:endParaRPr lang="sk-SK" sz="1200" dirty="0">
                <a:solidFill>
                  <a:schemeClr val="bg1"/>
                </a:solidFill>
                <a:latin typeface="Arial" pitchFamily="34" charset="0"/>
                <a:cs typeface="Arial" pitchFamily="34" charset="0"/>
              </a:endParaRPr>
            </a:p>
          </p:txBody>
        </p:sp>
      </p:grpSp>
      <p:pic>
        <p:nvPicPr>
          <p:cNvPr id="28" name="Obrázok 27" descr="4.png"/>
          <p:cNvPicPr>
            <a:picLocks noChangeAspect="1"/>
          </p:cNvPicPr>
          <p:nvPr/>
        </p:nvPicPr>
        <p:blipFill>
          <a:blip r:embed="rId6" cstate="print"/>
          <a:stretch>
            <a:fillRect/>
          </a:stretch>
        </p:blipFill>
        <p:spPr>
          <a:xfrm>
            <a:off x="467544" y="4227934"/>
            <a:ext cx="823086" cy="792000"/>
          </a:xfrm>
          <a:prstGeom prst="rect">
            <a:avLst/>
          </a:prstGeom>
        </p:spPr>
      </p:pic>
      <p:sp>
        <p:nvSpPr>
          <p:cNvPr id="45" name="Pruhovaná šípka vpravo 44"/>
          <p:cNvSpPr/>
          <p:nvPr/>
        </p:nvSpPr>
        <p:spPr>
          <a:xfrm rot="5400000">
            <a:off x="2159732" y="2967794"/>
            <a:ext cx="216024" cy="288032"/>
          </a:xfrm>
          <a:prstGeom prst="stripedRightArrow">
            <a:avLst/>
          </a:prstGeom>
          <a:solidFill>
            <a:srgbClr val="740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6" name="Pruhovaná šípka vpravo 45"/>
          <p:cNvSpPr/>
          <p:nvPr/>
        </p:nvSpPr>
        <p:spPr>
          <a:xfrm rot="5400000">
            <a:off x="2159732" y="1887674"/>
            <a:ext cx="216024" cy="288032"/>
          </a:xfrm>
          <a:prstGeom prst="stripedRightArrow">
            <a:avLst/>
          </a:prstGeom>
          <a:solidFill>
            <a:srgbClr val="740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7" name="Pruhovaná šípka vpravo 46"/>
          <p:cNvSpPr/>
          <p:nvPr/>
        </p:nvSpPr>
        <p:spPr>
          <a:xfrm rot="5400000">
            <a:off x="2159732" y="3975906"/>
            <a:ext cx="216024" cy="288032"/>
          </a:xfrm>
          <a:prstGeom prst="stripedRightArrow">
            <a:avLst/>
          </a:prstGeom>
          <a:solidFill>
            <a:srgbClr val="7406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cxnSp>
        <p:nvCxnSpPr>
          <p:cNvPr id="76" name="Rovná spojovacia šípka 75"/>
          <p:cNvCxnSpPr/>
          <p:nvPr/>
        </p:nvCxnSpPr>
        <p:spPr>
          <a:xfrm>
            <a:off x="4572000" y="3075806"/>
            <a:ext cx="216024" cy="0"/>
          </a:xfrm>
          <a:prstGeom prst="straightConnector1">
            <a:avLst/>
          </a:prstGeom>
          <a:ln w="190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80" name="Rovná spojovacia šípka 79"/>
          <p:cNvCxnSpPr/>
          <p:nvPr/>
        </p:nvCxnSpPr>
        <p:spPr>
          <a:xfrm rot="5400000">
            <a:off x="5130080" y="2445718"/>
            <a:ext cx="324000" cy="0"/>
          </a:xfrm>
          <a:prstGeom prst="straightConnector1">
            <a:avLst/>
          </a:prstGeom>
          <a:ln w="19050">
            <a:solidFill>
              <a:srgbClr val="404040"/>
            </a:solidFill>
            <a:tailEnd type="arrow"/>
          </a:ln>
        </p:spPr>
        <p:style>
          <a:lnRef idx="1">
            <a:schemeClr val="accent1"/>
          </a:lnRef>
          <a:fillRef idx="0">
            <a:schemeClr val="accent1"/>
          </a:fillRef>
          <a:effectRef idx="0">
            <a:schemeClr val="accent1"/>
          </a:effectRef>
          <a:fontRef idx="minor">
            <a:schemeClr val="tx1"/>
          </a:fontRef>
        </p:style>
      </p:cxnSp>
      <p:grpSp>
        <p:nvGrpSpPr>
          <p:cNvPr id="84" name="Skupina 83"/>
          <p:cNvGrpSpPr/>
          <p:nvPr/>
        </p:nvGrpSpPr>
        <p:grpSpPr>
          <a:xfrm>
            <a:off x="4788024" y="1563638"/>
            <a:ext cx="1152128" cy="576064"/>
            <a:chOff x="5004048" y="1779662"/>
            <a:chExt cx="1152128" cy="576064"/>
          </a:xfrm>
        </p:grpSpPr>
        <p:grpSp>
          <p:nvGrpSpPr>
            <p:cNvPr id="82" name="Skupina 81"/>
            <p:cNvGrpSpPr/>
            <p:nvPr/>
          </p:nvGrpSpPr>
          <p:grpSpPr>
            <a:xfrm>
              <a:off x="5076056" y="2067694"/>
              <a:ext cx="864096" cy="288032"/>
              <a:chOff x="5076056" y="2067694"/>
              <a:chExt cx="864096" cy="288032"/>
            </a:xfrm>
          </p:grpSpPr>
          <p:grpSp>
            <p:nvGrpSpPr>
              <p:cNvPr id="66" name="Skupina 65"/>
              <p:cNvGrpSpPr/>
              <p:nvPr/>
            </p:nvGrpSpPr>
            <p:grpSpPr>
              <a:xfrm>
                <a:off x="5076056" y="2067694"/>
                <a:ext cx="288032" cy="288032"/>
                <a:chOff x="5292080" y="1851670"/>
                <a:chExt cx="720080" cy="900100"/>
              </a:xfrm>
            </p:grpSpPr>
            <p:sp>
              <p:nvSpPr>
                <p:cNvPr id="63" name="Voľná forma 62"/>
                <p:cNvSpPr/>
                <p:nvPr/>
              </p:nvSpPr>
              <p:spPr>
                <a:xfrm rot="16200000">
                  <a:off x="5202070" y="1941680"/>
                  <a:ext cx="900100" cy="720080"/>
                </a:xfrm>
                <a:custGeom>
                  <a:avLst/>
                  <a:gdLst>
                    <a:gd name="connsiteX0" fmla="*/ 0 w 10000"/>
                    <a:gd name="connsiteY0" fmla="*/ 1000 h 10000"/>
                    <a:gd name="connsiteX1" fmla="*/ 2500 w 10000"/>
                    <a:gd name="connsiteY1" fmla="*/ 2000 h 10000"/>
                    <a:gd name="connsiteX2" fmla="*/ 5000 w 10000"/>
                    <a:gd name="connsiteY2" fmla="*/ 1000 h 10000"/>
                    <a:gd name="connsiteX3" fmla="*/ 6937 w 10000"/>
                    <a:gd name="connsiteY3" fmla="*/ 26 h 10000"/>
                    <a:gd name="connsiteX4" fmla="*/ 8062 w 10000"/>
                    <a:gd name="connsiteY4" fmla="*/ 26 h 10000"/>
                    <a:gd name="connsiteX5" fmla="*/ 9999 w 10000"/>
                    <a:gd name="connsiteY5" fmla="*/ 1000 h 10000"/>
                    <a:gd name="connsiteX6" fmla="*/ 10000 w 10000"/>
                    <a:gd name="connsiteY6" fmla="*/ 9000 h 10000"/>
                    <a:gd name="connsiteX7" fmla="*/ 7500 w 10000"/>
                    <a:gd name="connsiteY7" fmla="*/ 8000 h 10000"/>
                    <a:gd name="connsiteX8" fmla="*/ 5000 w 10000"/>
                    <a:gd name="connsiteY8" fmla="*/ 9000 h 10000"/>
                    <a:gd name="connsiteX9" fmla="*/ 3063 w 10000"/>
                    <a:gd name="connsiteY9" fmla="*/ 9974 h 10000"/>
                    <a:gd name="connsiteX10" fmla="*/ 1938 w 10000"/>
                    <a:gd name="connsiteY10" fmla="*/ 9974 h 10000"/>
                    <a:gd name="connsiteX11" fmla="*/ 1 w 10000"/>
                    <a:gd name="connsiteY11" fmla="*/ 9000 h 10000"/>
                    <a:gd name="connsiteX12" fmla="*/ 0 w 10000"/>
                    <a:gd name="connsiteY12" fmla="*/ 1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0" y="1000"/>
                      </a:moveTo>
                      <a:cubicBezTo>
                        <a:pt x="0" y="1552"/>
                        <a:pt x="1119" y="2000"/>
                        <a:pt x="2500" y="2000"/>
                      </a:cubicBezTo>
                      <a:cubicBezTo>
                        <a:pt x="3881" y="2000"/>
                        <a:pt x="5000" y="1552"/>
                        <a:pt x="5000" y="1000"/>
                      </a:cubicBezTo>
                      <a:cubicBezTo>
                        <a:pt x="5000" y="534"/>
                        <a:pt x="5803" y="130"/>
                        <a:pt x="6937" y="26"/>
                      </a:cubicBezTo>
                      <a:cubicBezTo>
                        <a:pt x="7307" y="-8"/>
                        <a:pt x="7692" y="-8"/>
                        <a:pt x="8062" y="26"/>
                      </a:cubicBezTo>
                      <a:cubicBezTo>
                        <a:pt x="9196" y="131"/>
                        <a:pt x="9999" y="535"/>
                        <a:pt x="9999" y="1000"/>
                      </a:cubicBezTo>
                      <a:cubicBezTo>
                        <a:pt x="9999" y="3667"/>
                        <a:pt x="10000" y="6333"/>
                        <a:pt x="10000" y="9000"/>
                      </a:cubicBezTo>
                      <a:cubicBezTo>
                        <a:pt x="10000" y="8448"/>
                        <a:pt x="8881" y="8000"/>
                        <a:pt x="7500" y="8000"/>
                      </a:cubicBezTo>
                      <a:cubicBezTo>
                        <a:pt x="6119" y="8000"/>
                        <a:pt x="5000" y="8448"/>
                        <a:pt x="5000" y="9000"/>
                      </a:cubicBezTo>
                      <a:cubicBezTo>
                        <a:pt x="5000" y="9466"/>
                        <a:pt x="4197" y="9870"/>
                        <a:pt x="3063" y="9974"/>
                      </a:cubicBezTo>
                      <a:cubicBezTo>
                        <a:pt x="2693" y="10008"/>
                        <a:pt x="2308" y="10008"/>
                        <a:pt x="1938" y="9974"/>
                      </a:cubicBezTo>
                      <a:cubicBezTo>
                        <a:pt x="804" y="9869"/>
                        <a:pt x="1" y="9465"/>
                        <a:pt x="1" y="9000"/>
                      </a:cubicBezTo>
                      <a:cubicBezTo>
                        <a:pt x="1" y="6333"/>
                        <a:pt x="0" y="3667"/>
                        <a:pt x="0" y="1000"/>
                      </a:cubicBezTo>
                      <a:close/>
                    </a:path>
                  </a:pathLst>
                </a:cu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65" name="Obrázok 64" descr="grammars .png"/>
                <p:cNvPicPr>
                  <a:picLocks noChangeAspect="1"/>
                </p:cNvPicPr>
                <p:nvPr/>
              </p:nvPicPr>
              <p:blipFill>
                <a:blip r:embed="rId7" cstate="print"/>
                <a:stretch>
                  <a:fillRect/>
                </a:stretch>
              </p:blipFill>
              <p:spPr>
                <a:xfrm>
                  <a:off x="5436096" y="1995686"/>
                  <a:ext cx="457777" cy="648072"/>
                </a:xfrm>
                <a:prstGeom prst="rect">
                  <a:avLst/>
                </a:prstGeom>
              </p:spPr>
            </p:pic>
          </p:grpSp>
          <p:grpSp>
            <p:nvGrpSpPr>
              <p:cNvPr id="67" name="Skupina 66"/>
              <p:cNvGrpSpPr/>
              <p:nvPr/>
            </p:nvGrpSpPr>
            <p:grpSpPr>
              <a:xfrm>
                <a:off x="5364088" y="2067694"/>
                <a:ext cx="288032" cy="288032"/>
                <a:chOff x="5292080" y="1851670"/>
                <a:chExt cx="720080" cy="900100"/>
              </a:xfrm>
            </p:grpSpPr>
            <p:sp>
              <p:nvSpPr>
                <p:cNvPr id="68" name="Voľná forma 67"/>
                <p:cNvSpPr/>
                <p:nvPr/>
              </p:nvSpPr>
              <p:spPr>
                <a:xfrm rot="16200000">
                  <a:off x="5202070" y="1941680"/>
                  <a:ext cx="900100" cy="720080"/>
                </a:xfrm>
                <a:custGeom>
                  <a:avLst/>
                  <a:gdLst>
                    <a:gd name="connsiteX0" fmla="*/ 0 w 10000"/>
                    <a:gd name="connsiteY0" fmla="*/ 1000 h 10000"/>
                    <a:gd name="connsiteX1" fmla="*/ 2500 w 10000"/>
                    <a:gd name="connsiteY1" fmla="*/ 2000 h 10000"/>
                    <a:gd name="connsiteX2" fmla="*/ 5000 w 10000"/>
                    <a:gd name="connsiteY2" fmla="*/ 1000 h 10000"/>
                    <a:gd name="connsiteX3" fmla="*/ 6937 w 10000"/>
                    <a:gd name="connsiteY3" fmla="*/ 26 h 10000"/>
                    <a:gd name="connsiteX4" fmla="*/ 8062 w 10000"/>
                    <a:gd name="connsiteY4" fmla="*/ 26 h 10000"/>
                    <a:gd name="connsiteX5" fmla="*/ 9999 w 10000"/>
                    <a:gd name="connsiteY5" fmla="*/ 1000 h 10000"/>
                    <a:gd name="connsiteX6" fmla="*/ 10000 w 10000"/>
                    <a:gd name="connsiteY6" fmla="*/ 9000 h 10000"/>
                    <a:gd name="connsiteX7" fmla="*/ 7500 w 10000"/>
                    <a:gd name="connsiteY7" fmla="*/ 8000 h 10000"/>
                    <a:gd name="connsiteX8" fmla="*/ 5000 w 10000"/>
                    <a:gd name="connsiteY8" fmla="*/ 9000 h 10000"/>
                    <a:gd name="connsiteX9" fmla="*/ 3063 w 10000"/>
                    <a:gd name="connsiteY9" fmla="*/ 9974 h 10000"/>
                    <a:gd name="connsiteX10" fmla="*/ 1938 w 10000"/>
                    <a:gd name="connsiteY10" fmla="*/ 9974 h 10000"/>
                    <a:gd name="connsiteX11" fmla="*/ 1 w 10000"/>
                    <a:gd name="connsiteY11" fmla="*/ 9000 h 10000"/>
                    <a:gd name="connsiteX12" fmla="*/ 0 w 10000"/>
                    <a:gd name="connsiteY12" fmla="*/ 1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0" y="1000"/>
                      </a:moveTo>
                      <a:cubicBezTo>
                        <a:pt x="0" y="1552"/>
                        <a:pt x="1119" y="2000"/>
                        <a:pt x="2500" y="2000"/>
                      </a:cubicBezTo>
                      <a:cubicBezTo>
                        <a:pt x="3881" y="2000"/>
                        <a:pt x="5000" y="1552"/>
                        <a:pt x="5000" y="1000"/>
                      </a:cubicBezTo>
                      <a:cubicBezTo>
                        <a:pt x="5000" y="534"/>
                        <a:pt x="5803" y="130"/>
                        <a:pt x="6937" y="26"/>
                      </a:cubicBezTo>
                      <a:cubicBezTo>
                        <a:pt x="7307" y="-8"/>
                        <a:pt x="7692" y="-8"/>
                        <a:pt x="8062" y="26"/>
                      </a:cubicBezTo>
                      <a:cubicBezTo>
                        <a:pt x="9196" y="131"/>
                        <a:pt x="9999" y="535"/>
                        <a:pt x="9999" y="1000"/>
                      </a:cubicBezTo>
                      <a:cubicBezTo>
                        <a:pt x="9999" y="3667"/>
                        <a:pt x="10000" y="6333"/>
                        <a:pt x="10000" y="9000"/>
                      </a:cubicBezTo>
                      <a:cubicBezTo>
                        <a:pt x="10000" y="8448"/>
                        <a:pt x="8881" y="8000"/>
                        <a:pt x="7500" y="8000"/>
                      </a:cubicBezTo>
                      <a:cubicBezTo>
                        <a:pt x="6119" y="8000"/>
                        <a:pt x="5000" y="8448"/>
                        <a:pt x="5000" y="9000"/>
                      </a:cubicBezTo>
                      <a:cubicBezTo>
                        <a:pt x="5000" y="9466"/>
                        <a:pt x="4197" y="9870"/>
                        <a:pt x="3063" y="9974"/>
                      </a:cubicBezTo>
                      <a:cubicBezTo>
                        <a:pt x="2693" y="10008"/>
                        <a:pt x="2308" y="10008"/>
                        <a:pt x="1938" y="9974"/>
                      </a:cubicBezTo>
                      <a:cubicBezTo>
                        <a:pt x="804" y="9869"/>
                        <a:pt x="1" y="9465"/>
                        <a:pt x="1" y="9000"/>
                      </a:cubicBezTo>
                      <a:cubicBezTo>
                        <a:pt x="1" y="6333"/>
                        <a:pt x="0" y="3667"/>
                        <a:pt x="0" y="1000"/>
                      </a:cubicBezTo>
                      <a:close/>
                    </a:path>
                  </a:pathLst>
                </a:cu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69" name="Obrázok 68" descr="grammars .png"/>
                <p:cNvPicPr>
                  <a:picLocks noChangeAspect="1"/>
                </p:cNvPicPr>
                <p:nvPr/>
              </p:nvPicPr>
              <p:blipFill>
                <a:blip r:embed="rId7" cstate="print"/>
                <a:stretch>
                  <a:fillRect/>
                </a:stretch>
              </p:blipFill>
              <p:spPr>
                <a:xfrm>
                  <a:off x="5436096" y="1995686"/>
                  <a:ext cx="457777" cy="648072"/>
                </a:xfrm>
                <a:prstGeom prst="rect">
                  <a:avLst/>
                </a:prstGeom>
              </p:spPr>
            </p:pic>
          </p:grpSp>
          <p:grpSp>
            <p:nvGrpSpPr>
              <p:cNvPr id="70" name="Skupina 69"/>
              <p:cNvGrpSpPr/>
              <p:nvPr/>
            </p:nvGrpSpPr>
            <p:grpSpPr>
              <a:xfrm>
                <a:off x="5652120" y="2067694"/>
                <a:ext cx="288032" cy="288032"/>
                <a:chOff x="5292080" y="1851670"/>
                <a:chExt cx="720080" cy="900100"/>
              </a:xfrm>
            </p:grpSpPr>
            <p:sp>
              <p:nvSpPr>
                <p:cNvPr id="71" name="Voľná forma 70"/>
                <p:cNvSpPr/>
                <p:nvPr/>
              </p:nvSpPr>
              <p:spPr>
                <a:xfrm rot="16200000">
                  <a:off x="5202070" y="1941680"/>
                  <a:ext cx="900100" cy="720080"/>
                </a:xfrm>
                <a:custGeom>
                  <a:avLst/>
                  <a:gdLst>
                    <a:gd name="connsiteX0" fmla="*/ 0 w 10000"/>
                    <a:gd name="connsiteY0" fmla="*/ 1000 h 10000"/>
                    <a:gd name="connsiteX1" fmla="*/ 2500 w 10000"/>
                    <a:gd name="connsiteY1" fmla="*/ 2000 h 10000"/>
                    <a:gd name="connsiteX2" fmla="*/ 5000 w 10000"/>
                    <a:gd name="connsiteY2" fmla="*/ 1000 h 10000"/>
                    <a:gd name="connsiteX3" fmla="*/ 6937 w 10000"/>
                    <a:gd name="connsiteY3" fmla="*/ 26 h 10000"/>
                    <a:gd name="connsiteX4" fmla="*/ 8062 w 10000"/>
                    <a:gd name="connsiteY4" fmla="*/ 26 h 10000"/>
                    <a:gd name="connsiteX5" fmla="*/ 9999 w 10000"/>
                    <a:gd name="connsiteY5" fmla="*/ 1000 h 10000"/>
                    <a:gd name="connsiteX6" fmla="*/ 10000 w 10000"/>
                    <a:gd name="connsiteY6" fmla="*/ 9000 h 10000"/>
                    <a:gd name="connsiteX7" fmla="*/ 7500 w 10000"/>
                    <a:gd name="connsiteY7" fmla="*/ 8000 h 10000"/>
                    <a:gd name="connsiteX8" fmla="*/ 5000 w 10000"/>
                    <a:gd name="connsiteY8" fmla="*/ 9000 h 10000"/>
                    <a:gd name="connsiteX9" fmla="*/ 3063 w 10000"/>
                    <a:gd name="connsiteY9" fmla="*/ 9974 h 10000"/>
                    <a:gd name="connsiteX10" fmla="*/ 1938 w 10000"/>
                    <a:gd name="connsiteY10" fmla="*/ 9974 h 10000"/>
                    <a:gd name="connsiteX11" fmla="*/ 1 w 10000"/>
                    <a:gd name="connsiteY11" fmla="*/ 9000 h 10000"/>
                    <a:gd name="connsiteX12" fmla="*/ 0 w 10000"/>
                    <a:gd name="connsiteY12" fmla="*/ 1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0" y="1000"/>
                      </a:moveTo>
                      <a:cubicBezTo>
                        <a:pt x="0" y="1552"/>
                        <a:pt x="1119" y="2000"/>
                        <a:pt x="2500" y="2000"/>
                      </a:cubicBezTo>
                      <a:cubicBezTo>
                        <a:pt x="3881" y="2000"/>
                        <a:pt x="5000" y="1552"/>
                        <a:pt x="5000" y="1000"/>
                      </a:cubicBezTo>
                      <a:cubicBezTo>
                        <a:pt x="5000" y="534"/>
                        <a:pt x="5803" y="130"/>
                        <a:pt x="6937" y="26"/>
                      </a:cubicBezTo>
                      <a:cubicBezTo>
                        <a:pt x="7307" y="-8"/>
                        <a:pt x="7692" y="-8"/>
                        <a:pt x="8062" y="26"/>
                      </a:cubicBezTo>
                      <a:cubicBezTo>
                        <a:pt x="9196" y="131"/>
                        <a:pt x="9999" y="535"/>
                        <a:pt x="9999" y="1000"/>
                      </a:cubicBezTo>
                      <a:cubicBezTo>
                        <a:pt x="9999" y="3667"/>
                        <a:pt x="10000" y="6333"/>
                        <a:pt x="10000" y="9000"/>
                      </a:cubicBezTo>
                      <a:cubicBezTo>
                        <a:pt x="10000" y="8448"/>
                        <a:pt x="8881" y="8000"/>
                        <a:pt x="7500" y="8000"/>
                      </a:cubicBezTo>
                      <a:cubicBezTo>
                        <a:pt x="6119" y="8000"/>
                        <a:pt x="5000" y="8448"/>
                        <a:pt x="5000" y="9000"/>
                      </a:cubicBezTo>
                      <a:cubicBezTo>
                        <a:pt x="5000" y="9466"/>
                        <a:pt x="4197" y="9870"/>
                        <a:pt x="3063" y="9974"/>
                      </a:cubicBezTo>
                      <a:cubicBezTo>
                        <a:pt x="2693" y="10008"/>
                        <a:pt x="2308" y="10008"/>
                        <a:pt x="1938" y="9974"/>
                      </a:cubicBezTo>
                      <a:cubicBezTo>
                        <a:pt x="804" y="9869"/>
                        <a:pt x="1" y="9465"/>
                        <a:pt x="1" y="9000"/>
                      </a:cubicBezTo>
                      <a:cubicBezTo>
                        <a:pt x="1" y="6333"/>
                        <a:pt x="0" y="3667"/>
                        <a:pt x="0" y="1000"/>
                      </a:cubicBezTo>
                      <a:close/>
                    </a:path>
                  </a:pathLst>
                </a:cu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72" name="Obrázok 71" descr="grammars .png"/>
                <p:cNvPicPr>
                  <a:picLocks noChangeAspect="1"/>
                </p:cNvPicPr>
                <p:nvPr/>
              </p:nvPicPr>
              <p:blipFill>
                <a:blip r:embed="rId7" cstate="print"/>
                <a:stretch>
                  <a:fillRect/>
                </a:stretch>
              </p:blipFill>
              <p:spPr>
                <a:xfrm>
                  <a:off x="5436096" y="1995686"/>
                  <a:ext cx="457777" cy="648072"/>
                </a:xfrm>
                <a:prstGeom prst="rect">
                  <a:avLst/>
                </a:prstGeom>
              </p:spPr>
            </p:pic>
          </p:grpSp>
        </p:grpSp>
        <p:sp>
          <p:nvSpPr>
            <p:cNvPr id="83" name="BlokTextu 82"/>
            <p:cNvSpPr txBox="1"/>
            <p:nvPr/>
          </p:nvSpPr>
          <p:spPr>
            <a:xfrm>
              <a:off x="5004048" y="1779662"/>
              <a:ext cx="1152128" cy="307777"/>
            </a:xfrm>
            <a:prstGeom prst="rect">
              <a:avLst/>
            </a:prstGeom>
            <a:noFill/>
          </p:spPr>
          <p:txBody>
            <a:bodyPr wrap="square" rtlCol="0">
              <a:spAutoFit/>
            </a:bodyPr>
            <a:lstStyle/>
            <a:p>
              <a:r>
                <a:rPr lang="sk-SK" sz="1400" b="1" dirty="0" err="1" smtClean="0">
                  <a:solidFill>
                    <a:srgbClr val="404040"/>
                  </a:solidFill>
                </a:rPr>
                <a:t>Grammars</a:t>
              </a:r>
              <a:endParaRPr lang="sk-SK" sz="1400" b="1" dirty="0">
                <a:solidFill>
                  <a:srgbClr val="404040"/>
                </a:solidFill>
              </a:endParaRPr>
            </a:p>
          </p:txBody>
        </p:sp>
      </p:grpSp>
      <p:cxnSp>
        <p:nvCxnSpPr>
          <p:cNvPr id="85" name="Rovná spojovacia šípka 84"/>
          <p:cNvCxnSpPr/>
          <p:nvPr/>
        </p:nvCxnSpPr>
        <p:spPr>
          <a:xfrm>
            <a:off x="8028384" y="3075806"/>
            <a:ext cx="216024" cy="0"/>
          </a:xfrm>
          <a:prstGeom prst="straightConnector1">
            <a:avLst/>
          </a:prstGeom>
          <a:ln w="19050">
            <a:solidFill>
              <a:srgbClr val="404040"/>
            </a:solidFill>
            <a:tailEnd type="arrow"/>
          </a:ln>
        </p:spPr>
        <p:style>
          <a:lnRef idx="1">
            <a:schemeClr val="accent1"/>
          </a:lnRef>
          <a:fillRef idx="0">
            <a:schemeClr val="accent1"/>
          </a:fillRef>
          <a:effectRef idx="0">
            <a:schemeClr val="accent1"/>
          </a:effectRef>
          <a:fontRef idx="minor">
            <a:schemeClr val="tx1"/>
          </a:fontRef>
        </p:style>
      </p:cxnSp>
      <p:grpSp>
        <p:nvGrpSpPr>
          <p:cNvPr id="94" name="Skupina 93"/>
          <p:cNvGrpSpPr/>
          <p:nvPr/>
        </p:nvGrpSpPr>
        <p:grpSpPr>
          <a:xfrm>
            <a:off x="5940152" y="2499742"/>
            <a:ext cx="576064" cy="576064"/>
            <a:chOff x="5868144" y="2715766"/>
            <a:chExt cx="576064" cy="576064"/>
          </a:xfrm>
        </p:grpSpPr>
        <p:sp>
          <p:nvSpPr>
            <p:cNvPr id="89" name="BlokTextu 88"/>
            <p:cNvSpPr txBox="1"/>
            <p:nvPr/>
          </p:nvSpPr>
          <p:spPr>
            <a:xfrm>
              <a:off x="5868144" y="2715766"/>
              <a:ext cx="576064" cy="307777"/>
            </a:xfrm>
            <a:prstGeom prst="rect">
              <a:avLst/>
            </a:prstGeom>
            <a:noFill/>
          </p:spPr>
          <p:txBody>
            <a:bodyPr wrap="square" rtlCol="0">
              <a:spAutoFit/>
            </a:bodyPr>
            <a:lstStyle/>
            <a:p>
              <a:r>
                <a:rPr lang="sk-SK" sz="1400" b="1" dirty="0" smtClean="0">
                  <a:solidFill>
                    <a:srgbClr val="404040"/>
                  </a:solidFill>
                </a:rPr>
                <a:t>  AST</a:t>
              </a:r>
              <a:endParaRPr lang="sk-SK" sz="1400" b="1" dirty="0">
                <a:solidFill>
                  <a:srgbClr val="404040"/>
                </a:solidFill>
              </a:endParaRPr>
            </a:p>
          </p:txBody>
        </p:sp>
        <p:grpSp>
          <p:nvGrpSpPr>
            <p:cNvPr id="92" name="Skupina 91"/>
            <p:cNvGrpSpPr/>
            <p:nvPr/>
          </p:nvGrpSpPr>
          <p:grpSpPr>
            <a:xfrm>
              <a:off x="6012160" y="3003800"/>
              <a:ext cx="288032" cy="288030"/>
              <a:chOff x="4211960" y="4443961"/>
              <a:chExt cx="648072" cy="504056"/>
            </a:xfrm>
          </p:grpSpPr>
          <p:sp>
            <p:nvSpPr>
              <p:cNvPr id="90" name="Vývojový diagram: dokument 89"/>
              <p:cNvSpPr/>
              <p:nvPr/>
            </p:nvSpPr>
            <p:spPr>
              <a:xfrm>
                <a:off x="4211960" y="4443961"/>
                <a:ext cx="648072" cy="504056"/>
              </a:xfrm>
              <a:prstGeom prst="flowChartDocumen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91" name="Obrázok 90" descr="ast.png"/>
              <p:cNvPicPr>
                <a:picLocks noChangeAspect="1"/>
              </p:cNvPicPr>
              <p:nvPr/>
            </p:nvPicPr>
            <p:blipFill>
              <a:blip r:embed="rId8" cstate="print"/>
              <a:stretch>
                <a:fillRect/>
              </a:stretch>
            </p:blipFill>
            <p:spPr>
              <a:xfrm>
                <a:off x="4283968" y="4515966"/>
                <a:ext cx="432048" cy="324000"/>
              </a:xfrm>
              <a:prstGeom prst="rect">
                <a:avLst/>
              </a:prstGeom>
            </p:spPr>
          </p:pic>
        </p:grpSp>
      </p:grpSp>
      <p:cxnSp>
        <p:nvCxnSpPr>
          <p:cNvPr id="104" name="Rovná spojovacia šípka 103"/>
          <p:cNvCxnSpPr/>
          <p:nvPr/>
        </p:nvCxnSpPr>
        <p:spPr>
          <a:xfrm>
            <a:off x="5796136" y="3147814"/>
            <a:ext cx="936104" cy="0"/>
          </a:xfrm>
          <a:prstGeom prst="straightConnector1">
            <a:avLst/>
          </a:prstGeom>
          <a:ln w="19050">
            <a:solidFill>
              <a:srgbClr val="404040"/>
            </a:solidFill>
            <a:tailEnd type="arrow"/>
          </a:ln>
        </p:spPr>
        <p:style>
          <a:lnRef idx="1">
            <a:schemeClr val="accent1"/>
          </a:lnRef>
          <a:fillRef idx="0">
            <a:schemeClr val="accent1"/>
          </a:fillRef>
          <a:effectRef idx="0">
            <a:schemeClr val="accent1"/>
          </a:effectRef>
          <a:fontRef idx="minor">
            <a:schemeClr val="tx1"/>
          </a:fontRef>
        </p:style>
      </p:cxnSp>
      <p:grpSp>
        <p:nvGrpSpPr>
          <p:cNvPr id="118" name="Skupina 117"/>
          <p:cNvGrpSpPr/>
          <p:nvPr/>
        </p:nvGrpSpPr>
        <p:grpSpPr>
          <a:xfrm>
            <a:off x="6804248" y="2643758"/>
            <a:ext cx="1152128" cy="864096"/>
            <a:chOff x="6804248" y="2643758"/>
            <a:chExt cx="1152128" cy="864096"/>
          </a:xfrm>
        </p:grpSpPr>
        <p:sp>
          <p:nvSpPr>
            <p:cNvPr id="74" name="Zaoblený obdĺžnik 73"/>
            <p:cNvSpPr/>
            <p:nvPr/>
          </p:nvSpPr>
          <p:spPr>
            <a:xfrm>
              <a:off x="6804248" y="2643758"/>
              <a:ext cx="1152128" cy="86409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p>
          </p:txBody>
        </p:sp>
        <p:sp>
          <p:nvSpPr>
            <p:cNvPr id="117" name="BlokTextu 116"/>
            <p:cNvSpPr txBox="1"/>
            <p:nvPr/>
          </p:nvSpPr>
          <p:spPr>
            <a:xfrm>
              <a:off x="6876256" y="2931790"/>
              <a:ext cx="1008112" cy="369332"/>
            </a:xfrm>
            <a:prstGeom prst="rect">
              <a:avLst/>
            </a:prstGeom>
            <a:noFill/>
          </p:spPr>
          <p:txBody>
            <a:bodyPr wrap="square" rtlCol="0">
              <a:spAutoFit/>
            </a:bodyPr>
            <a:lstStyle/>
            <a:p>
              <a:r>
                <a:rPr lang="sk-SK" b="1" dirty="0" err="1" smtClean="0">
                  <a:solidFill>
                    <a:srgbClr val="404040"/>
                  </a:solidFill>
                  <a:latin typeface="Arial" pitchFamily="34" charset="0"/>
                  <a:cs typeface="Arial" pitchFamily="34" charset="0"/>
                </a:rPr>
                <a:t>Qt</a:t>
              </a:r>
              <a:r>
                <a:rPr lang="sk-SK" b="1" dirty="0" smtClean="0">
                  <a:solidFill>
                    <a:srgbClr val="404040"/>
                  </a:solidFill>
                  <a:latin typeface="Arial" pitchFamily="34" charset="0"/>
                  <a:cs typeface="Arial" pitchFamily="34" charset="0"/>
                </a:rPr>
                <a:t> SDK</a:t>
              </a:r>
              <a:endParaRPr lang="sk-SK" b="1" dirty="0">
                <a:solidFill>
                  <a:srgbClr val="404040"/>
                </a:solidFill>
                <a:latin typeface="Arial" pitchFamily="34" charset="0"/>
                <a:cs typeface="Arial" pitchFamily="34" charset="0"/>
              </a:endParaRPr>
            </a:p>
          </p:txBody>
        </p:sp>
      </p:grpSp>
      <p:grpSp>
        <p:nvGrpSpPr>
          <p:cNvPr id="129" name="Skupina 128"/>
          <p:cNvGrpSpPr/>
          <p:nvPr/>
        </p:nvGrpSpPr>
        <p:grpSpPr>
          <a:xfrm>
            <a:off x="4860032" y="2715766"/>
            <a:ext cx="864096" cy="720080"/>
            <a:chOff x="4860032" y="2715766"/>
            <a:chExt cx="864096" cy="720080"/>
          </a:xfrm>
        </p:grpSpPr>
        <p:sp>
          <p:nvSpPr>
            <p:cNvPr id="73" name="Zaoblený obdĺžnik 72"/>
            <p:cNvSpPr/>
            <p:nvPr/>
          </p:nvSpPr>
          <p:spPr>
            <a:xfrm>
              <a:off x="4860032" y="2715766"/>
              <a:ext cx="864096" cy="720080"/>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p>
          </p:txBody>
        </p:sp>
        <p:sp>
          <p:nvSpPr>
            <p:cNvPr id="119" name="BlokTextu 118"/>
            <p:cNvSpPr txBox="1"/>
            <p:nvPr/>
          </p:nvSpPr>
          <p:spPr>
            <a:xfrm>
              <a:off x="5004048" y="2931790"/>
              <a:ext cx="648072" cy="369332"/>
            </a:xfrm>
            <a:prstGeom prst="rect">
              <a:avLst/>
            </a:prstGeom>
            <a:noFill/>
          </p:spPr>
          <p:txBody>
            <a:bodyPr wrap="square" rtlCol="0">
              <a:spAutoFit/>
            </a:bodyPr>
            <a:lstStyle/>
            <a:p>
              <a:r>
                <a:rPr lang="sk-SK" b="1" dirty="0" err="1" smtClean="0">
                  <a:solidFill>
                    <a:srgbClr val="404040"/>
                  </a:solidFill>
                  <a:latin typeface="Arial" pitchFamily="34" charset="0"/>
                  <a:cs typeface="Arial" pitchFamily="34" charset="0"/>
                </a:rPr>
                <a:t>Lua</a:t>
              </a:r>
              <a:endParaRPr lang="sk-SK" b="1" dirty="0">
                <a:solidFill>
                  <a:srgbClr val="404040"/>
                </a:solidFill>
                <a:latin typeface="Arial" pitchFamily="34" charset="0"/>
                <a:cs typeface="Arial" pitchFamily="34" charset="0"/>
              </a:endParaRPr>
            </a:p>
          </p:txBody>
        </p:sp>
      </p:grpSp>
      <p:grpSp>
        <p:nvGrpSpPr>
          <p:cNvPr id="123" name="Skupina 122"/>
          <p:cNvGrpSpPr/>
          <p:nvPr/>
        </p:nvGrpSpPr>
        <p:grpSpPr>
          <a:xfrm>
            <a:off x="3923928" y="2787774"/>
            <a:ext cx="720080" cy="837674"/>
            <a:chOff x="3923928" y="2787774"/>
            <a:chExt cx="720080" cy="837674"/>
          </a:xfrm>
        </p:grpSpPr>
        <p:grpSp>
          <p:nvGrpSpPr>
            <p:cNvPr id="101" name="Skupina 100"/>
            <p:cNvGrpSpPr/>
            <p:nvPr/>
          </p:nvGrpSpPr>
          <p:grpSpPr>
            <a:xfrm>
              <a:off x="3995936" y="2787774"/>
              <a:ext cx="504056" cy="576064"/>
              <a:chOff x="3995936" y="2787774"/>
              <a:chExt cx="504056" cy="576064"/>
            </a:xfrm>
          </p:grpSpPr>
          <p:sp>
            <p:nvSpPr>
              <p:cNvPr id="23" name="Zahnutý roh 22"/>
              <p:cNvSpPr/>
              <p:nvPr/>
            </p:nvSpPr>
            <p:spPr>
              <a:xfrm flipV="1">
                <a:off x="3995936" y="2787774"/>
                <a:ext cx="504056" cy="576064"/>
              </a:xfrm>
              <a:prstGeom prst="foldedCorner">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grpSp>
            <p:nvGrpSpPr>
              <p:cNvPr id="53" name="Skupina 52"/>
              <p:cNvGrpSpPr/>
              <p:nvPr/>
            </p:nvGrpSpPr>
            <p:grpSpPr>
              <a:xfrm>
                <a:off x="4041759" y="2965024"/>
                <a:ext cx="366586" cy="265876"/>
                <a:chOff x="4211960" y="1779662"/>
                <a:chExt cx="576064" cy="432048"/>
              </a:xfrm>
            </p:grpSpPr>
            <p:cxnSp>
              <p:nvCxnSpPr>
                <p:cNvPr id="49" name="Rovná spojnica 48"/>
                <p:cNvCxnSpPr/>
                <p:nvPr/>
              </p:nvCxnSpPr>
              <p:spPr>
                <a:xfrm>
                  <a:off x="4211960" y="1779662"/>
                  <a:ext cx="576064"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0" name="Rovná spojnica 49"/>
                <p:cNvCxnSpPr/>
                <p:nvPr/>
              </p:nvCxnSpPr>
              <p:spPr>
                <a:xfrm>
                  <a:off x="4211960" y="1923678"/>
                  <a:ext cx="576064"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1" name="Rovná spojnica 50"/>
                <p:cNvCxnSpPr/>
                <p:nvPr/>
              </p:nvCxnSpPr>
              <p:spPr>
                <a:xfrm>
                  <a:off x="4211960" y="2067694"/>
                  <a:ext cx="576064"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2" name="Rovná spojnica 51"/>
                <p:cNvCxnSpPr/>
                <p:nvPr/>
              </p:nvCxnSpPr>
              <p:spPr>
                <a:xfrm>
                  <a:off x="4211960" y="2211710"/>
                  <a:ext cx="576064"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grpSp>
        </p:grpSp>
        <p:sp>
          <p:nvSpPr>
            <p:cNvPr id="120" name="BlokTextu 119"/>
            <p:cNvSpPr txBox="1"/>
            <p:nvPr/>
          </p:nvSpPr>
          <p:spPr>
            <a:xfrm>
              <a:off x="3923928" y="3363838"/>
              <a:ext cx="720080" cy="261610"/>
            </a:xfrm>
            <a:prstGeom prst="rect">
              <a:avLst/>
            </a:prstGeom>
            <a:noFill/>
          </p:spPr>
          <p:txBody>
            <a:bodyPr wrap="square" rtlCol="0">
              <a:spAutoFit/>
            </a:bodyPr>
            <a:lstStyle/>
            <a:p>
              <a:r>
                <a:rPr lang="sk-SK" sz="1100" b="1" dirty="0" err="1" smtClean="0">
                  <a:solidFill>
                    <a:srgbClr val="404040"/>
                  </a:solidFill>
                  <a:latin typeface="Arial" pitchFamily="34" charset="0"/>
                  <a:cs typeface="Arial" pitchFamily="34" charset="0"/>
                </a:rPr>
                <a:t>Source</a:t>
              </a:r>
              <a:endParaRPr lang="sk-SK" sz="1100" b="1" dirty="0">
                <a:solidFill>
                  <a:srgbClr val="404040"/>
                </a:solidFill>
                <a:latin typeface="Arial" pitchFamily="34" charset="0"/>
                <a:cs typeface="Arial" pitchFamily="34" charset="0"/>
              </a:endParaRPr>
            </a:p>
          </p:txBody>
        </p:sp>
      </p:grpSp>
      <p:grpSp>
        <p:nvGrpSpPr>
          <p:cNvPr id="130" name="Skupina 129"/>
          <p:cNvGrpSpPr/>
          <p:nvPr/>
        </p:nvGrpSpPr>
        <p:grpSpPr>
          <a:xfrm>
            <a:off x="5292080" y="3507854"/>
            <a:ext cx="2088232" cy="837674"/>
            <a:chOff x="5292080" y="3507854"/>
            <a:chExt cx="2088232" cy="837674"/>
          </a:xfrm>
        </p:grpSpPr>
        <p:cxnSp>
          <p:nvCxnSpPr>
            <p:cNvPr id="108" name="Rovná spojnica 107"/>
            <p:cNvCxnSpPr/>
            <p:nvPr/>
          </p:nvCxnSpPr>
          <p:spPr>
            <a:xfrm>
              <a:off x="7380312" y="3579862"/>
              <a:ext cx="0" cy="36004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10" name="Rovná spojnica 109"/>
            <p:cNvCxnSpPr>
              <a:endCxn id="62" idx="3"/>
            </p:cNvCxnSpPr>
            <p:nvPr/>
          </p:nvCxnSpPr>
          <p:spPr>
            <a:xfrm flipH="1">
              <a:off x="6372200" y="3939902"/>
              <a:ext cx="1008112"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11" name="Rovná spojnica 110"/>
            <p:cNvCxnSpPr/>
            <p:nvPr/>
          </p:nvCxnSpPr>
          <p:spPr>
            <a:xfrm flipH="1">
              <a:off x="5292080" y="3939902"/>
              <a:ext cx="792088"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16" name="Rovná spojovacia šípka 115"/>
            <p:cNvCxnSpPr/>
            <p:nvPr/>
          </p:nvCxnSpPr>
          <p:spPr>
            <a:xfrm flipV="1">
              <a:off x="5292080" y="3507854"/>
              <a:ext cx="0" cy="432048"/>
            </a:xfrm>
            <a:prstGeom prst="straightConnector1">
              <a:avLst/>
            </a:prstGeom>
            <a:ln w="19050">
              <a:solidFill>
                <a:srgbClr val="404040"/>
              </a:solidFill>
              <a:tailEnd type="arrow"/>
            </a:ln>
          </p:spPr>
          <p:style>
            <a:lnRef idx="1">
              <a:schemeClr val="accent1"/>
            </a:lnRef>
            <a:fillRef idx="0">
              <a:schemeClr val="accent1"/>
            </a:fillRef>
            <a:effectRef idx="0">
              <a:schemeClr val="accent1"/>
            </a:effectRef>
            <a:fontRef idx="minor">
              <a:schemeClr val="tx1"/>
            </a:fontRef>
          </p:style>
        </p:cxnSp>
        <p:grpSp>
          <p:nvGrpSpPr>
            <p:cNvPr id="124" name="Skupina 123"/>
            <p:cNvGrpSpPr/>
            <p:nvPr/>
          </p:nvGrpSpPr>
          <p:grpSpPr>
            <a:xfrm>
              <a:off x="5580112" y="3795886"/>
              <a:ext cx="1512168" cy="549642"/>
              <a:chOff x="5580112" y="3795886"/>
              <a:chExt cx="1512168" cy="549642"/>
            </a:xfrm>
          </p:grpSpPr>
          <p:grpSp>
            <p:nvGrpSpPr>
              <p:cNvPr id="102" name="Skupina 101"/>
              <p:cNvGrpSpPr/>
              <p:nvPr/>
            </p:nvGrpSpPr>
            <p:grpSpPr>
              <a:xfrm>
                <a:off x="6084168" y="3795886"/>
                <a:ext cx="288032" cy="288032"/>
                <a:chOff x="6012160" y="3939902"/>
                <a:chExt cx="432048" cy="360040"/>
              </a:xfrm>
            </p:grpSpPr>
            <p:sp>
              <p:nvSpPr>
                <p:cNvPr id="62" name="Vývojový diagram: viac dokumentov 61"/>
                <p:cNvSpPr/>
                <p:nvPr/>
              </p:nvSpPr>
              <p:spPr>
                <a:xfrm>
                  <a:off x="6012160" y="3939902"/>
                  <a:ext cx="432048" cy="360040"/>
                </a:xfrm>
                <a:prstGeom prst="flowChartMultidocumen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grpSp>
              <p:nvGrpSpPr>
                <p:cNvPr id="96" name="Skupina 95"/>
                <p:cNvGrpSpPr/>
                <p:nvPr/>
              </p:nvGrpSpPr>
              <p:grpSpPr>
                <a:xfrm>
                  <a:off x="6084168" y="4083918"/>
                  <a:ext cx="216024" cy="144016"/>
                  <a:chOff x="4211960" y="1779662"/>
                  <a:chExt cx="576064" cy="432048"/>
                </a:xfrm>
              </p:grpSpPr>
              <p:cxnSp>
                <p:nvCxnSpPr>
                  <p:cNvPr id="97" name="Rovná spojnica 96"/>
                  <p:cNvCxnSpPr/>
                  <p:nvPr/>
                </p:nvCxnSpPr>
                <p:spPr>
                  <a:xfrm>
                    <a:off x="4211960" y="1779662"/>
                    <a:ext cx="576064"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8" name="Rovná spojnica 97"/>
                  <p:cNvCxnSpPr/>
                  <p:nvPr/>
                </p:nvCxnSpPr>
                <p:spPr>
                  <a:xfrm>
                    <a:off x="4211960" y="1923678"/>
                    <a:ext cx="576064"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9" name="Rovná spojnica 98"/>
                  <p:cNvCxnSpPr/>
                  <p:nvPr/>
                </p:nvCxnSpPr>
                <p:spPr>
                  <a:xfrm>
                    <a:off x="4211960" y="2067694"/>
                    <a:ext cx="576064"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0" name="Rovná spojnica 99"/>
                  <p:cNvCxnSpPr/>
                  <p:nvPr/>
                </p:nvCxnSpPr>
                <p:spPr>
                  <a:xfrm>
                    <a:off x="4211960" y="2211710"/>
                    <a:ext cx="576064" cy="0"/>
                  </a:xfrm>
                  <a:prstGeom prst="line">
                    <a:avLst/>
                  </a:prstGeom>
                  <a:ln w="19050">
                    <a:solidFill>
                      <a:srgbClr val="404040"/>
                    </a:solidFill>
                  </a:ln>
                </p:spPr>
                <p:style>
                  <a:lnRef idx="1">
                    <a:schemeClr val="accent1"/>
                  </a:lnRef>
                  <a:fillRef idx="0">
                    <a:schemeClr val="accent1"/>
                  </a:fillRef>
                  <a:effectRef idx="0">
                    <a:schemeClr val="accent1"/>
                  </a:effectRef>
                  <a:fontRef idx="minor">
                    <a:schemeClr val="tx1"/>
                  </a:fontRef>
                </p:style>
              </p:cxnSp>
            </p:grpSp>
          </p:grpSp>
          <p:sp>
            <p:nvSpPr>
              <p:cNvPr id="121" name="BlokTextu 120"/>
              <p:cNvSpPr txBox="1"/>
              <p:nvPr/>
            </p:nvSpPr>
            <p:spPr>
              <a:xfrm>
                <a:off x="5580112" y="4083918"/>
                <a:ext cx="1512168" cy="261610"/>
              </a:xfrm>
              <a:prstGeom prst="rect">
                <a:avLst/>
              </a:prstGeom>
              <a:noFill/>
            </p:spPr>
            <p:txBody>
              <a:bodyPr wrap="square" rtlCol="0">
                <a:spAutoFit/>
              </a:bodyPr>
              <a:lstStyle/>
              <a:p>
                <a:r>
                  <a:rPr lang="sk-SK" sz="1100" b="1" dirty="0" err="1" smtClean="0">
                    <a:solidFill>
                      <a:srgbClr val="404040"/>
                    </a:solidFill>
                    <a:latin typeface="Arial" pitchFamily="34" charset="0"/>
                    <a:cs typeface="Arial" pitchFamily="34" charset="0"/>
                  </a:rPr>
                  <a:t>Modifying</a:t>
                </a:r>
                <a:r>
                  <a:rPr lang="sk-SK" sz="1100" b="1" dirty="0" smtClean="0">
                    <a:solidFill>
                      <a:srgbClr val="404040"/>
                    </a:solidFill>
                    <a:latin typeface="Arial" pitchFamily="34" charset="0"/>
                    <a:cs typeface="Arial" pitchFamily="34" charset="0"/>
                  </a:rPr>
                  <a:t> </a:t>
                </a:r>
                <a:r>
                  <a:rPr lang="sk-SK" sz="1100" b="1" dirty="0" err="1" smtClean="0">
                    <a:solidFill>
                      <a:srgbClr val="404040"/>
                    </a:solidFill>
                    <a:latin typeface="Arial" pitchFamily="34" charset="0"/>
                    <a:cs typeface="Arial" pitchFamily="34" charset="0"/>
                  </a:rPr>
                  <a:t>source</a:t>
                </a:r>
                <a:endParaRPr lang="sk-SK" sz="1100" b="1" dirty="0">
                  <a:solidFill>
                    <a:srgbClr val="404040"/>
                  </a:solidFill>
                  <a:latin typeface="Arial" pitchFamily="34" charset="0"/>
                  <a:cs typeface="Arial" pitchFamily="34" charset="0"/>
                </a:endParaRPr>
              </a:p>
            </p:txBody>
          </p:sp>
        </p:grpSp>
      </p:grpSp>
      <p:grpSp>
        <p:nvGrpSpPr>
          <p:cNvPr id="128" name="Skupina 127"/>
          <p:cNvGrpSpPr/>
          <p:nvPr/>
        </p:nvGrpSpPr>
        <p:grpSpPr>
          <a:xfrm>
            <a:off x="7956376" y="2787774"/>
            <a:ext cx="1187624" cy="1248236"/>
            <a:chOff x="7956376" y="2787774"/>
            <a:chExt cx="1187624" cy="1248236"/>
          </a:xfrm>
        </p:grpSpPr>
        <p:grpSp>
          <p:nvGrpSpPr>
            <p:cNvPr id="55" name="Skupina 54"/>
            <p:cNvGrpSpPr/>
            <p:nvPr/>
          </p:nvGrpSpPr>
          <p:grpSpPr>
            <a:xfrm>
              <a:off x="8316416" y="2787774"/>
              <a:ext cx="504056" cy="576064"/>
              <a:chOff x="4067944" y="2787774"/>
              <a:chExt cx="792088" cy="936104"/>
            </a:xfrm>
          </p:grpSpPr>
          <p:sp>
            <p:nvSpPr>
              <p:cNvPr id="56" name="Zahnutý roh 55"/>
              <p:cNvSpPr/>
              <p:nvPr/>
            </p:nvSpPr>
            <p:spPr>
              <a:xfrm flipV="1">
                <a:off x="4067944" y="2787774"/>
                <a:ext cx="792088" cy="936104"/>
              </a:xfrm>
              <a:prstGeom prst="foldedCorner">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grpSp>
            <p:nvGrpSpPr>
              <p:cNvPr id="57" name="Skupina 52"/>
              <p:cNvGrpSpPr/>
              <p:nvPr/>
            </p:nvGrpSpPr>
            <p:grpSpPr>
              <a:xfrm>
                <a:off x="4139952" y="3075806"/>
                <a:ext cx="576064" cy="432048"/>
                <a:chOff x="4211960" y="1779662"/>
                <a:chExt cx="576064" cy="432048"/>
              </a:xfrm>
            </p:grpSpPr>
            <p:cxnSp>
              <p:nvCxnSpPr>
                <p:cNvPr id="58" name="Rovná spojnica 57"/>
                <p:cNvCxnSpPr/>
                <p:nvPr/>
              </p:nvCxnSpPr>
              <p:spPr>
                <a:xfrm>
                  <a:off x="4211960" y="1779662"/>
                  <a:ext cx="576064" cy="0"/>
                </a:xfrm>
                <a:prstGeom prst="line">
                  <a:avLst/>
                </a:prstGeom>
                <a:ln w="19050">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59" name="Rovná spojnica 58"/>
                <p:cNvCxnSpPr/>
                <p:nvPr/>
              </p:nvCxnSpPr>
              <p:spPr>
                <a:xfrm>
                  <a:off x="4211960" y="1923678"/>
                  <a:ext cx="576064" cy="0"/>
                </a:xfrm>
                <a:prstGeom prst="line">
                  <a:avLst/>
                </a:prstGeom>
                <a:ln w="19050">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60" name="Rovná spojnica 59"/>
                <p:cNvCxnSpPr/>
                <p:nvPr/>
              </p:nvCxnSpPr>
              <p:spPr>
                <a:xfrm>
                  <a:off x="4211960" y="2067694"/>
                  <a:ext cx="576064" cy="0"/>
                </a:xfrm>
                <a:prstGeom prst="line">
                  <a:avLst/>
                </a:prstGeom>
                <a:ln w="19050">
                  <a:solidFill>
                    <a:srgbClr val="720606"/>
                  </a:solidFill>
                </a:ln>
              </p:spPr>
              <p:style>
                <a:lnRef idx="1">
                  <a:schemeClr val="accent1"/>
                </a:lnRef>
                <a:fillRef idx="0">
                  <a:schemeClr val="accent1"/>
                </a:fillRef>
                <a:effectRef idx="0">
                  <a:schemeClr val="accent1"/>
                </a:effectRef>
                <a:fontRef idx="minor">
                  <a:schemeClr val="tx1"/>
                </a:fontRef>
              </p:style>
            </p:cxnSp>
            <p:cxnSp>
              <p:nvCxnSpPr>
                <p:cNvPr id="61" name="Rovná spojnica 60"/>
                <p:cNvCxnSpPr/>
                <p:nvPr/>
              </p:nvCxnSpPr>
              <p:spPr>
                <a:xfrm>
                  <a:off x="4211960" y="2211710"/>
                  <a:ext cx="576064" cy="0"/>
                </a:xfrm>
                <a:prstGeom prst="line">
                  <a:avLst/>
                </a:prstGeom>
                <a:ln w="19050">
                  <a:solidFill>
                    <a:srgbClr val="720606"/>
                  </a:solidFill>
                </a:ln>
              </p:spPr>
              <p:style>
                <a:lnRef idx="1">
                  <a:schemeClr val="accent1"/>
                </a:lnRef>
                <a:fillRef idx="0">
                  <a:schemeClr val="accent1"/>
                </a:fillRef>
                <a:effectRef idx="0">
                  <a:schemeClr val="accent1"/>
                </a:effectRef>
                <a:fontRef idx="minor">
                  <a:schemeClr val="tx1"/>
                </a:fontRef>
              </p:style>
            </p:cxnSp>
          </p:grpSp>
        </p:grpSp>
        <p:sp>
          <p:nvSpPr>
            <p:cNvPr id="122" name="BlokTextu 121"/>
            <p:cNvSpPr txBox="1"/>
            <p:nvPr/>
          </p:nvSpPr>
          <p:spPr>
            <a:xfrm>
              <a:off x="7956376" y="3435846"/>
              <a:ext cx="1187624" cy="600164"/>
            </a:xfrm>
            <a:prstGeom prst="rect">
              <a:avLst/>
            </a:prstGeom>
            <a:noFill/>
          </p:spPr>
          <p:txBody>
            <a:bodyPr wrap="square" rtlCol="0">
              <a:spAutoFit/>
            </a:bodyPr>
            <a:lstStyle/>
            <a:p>
              <a:pPr algn="ctr"/>
              <a:r>
                <a:rPr lang="sk-SK" sz="1100" b="1" dirty="0" err="1" smtClean="0">
                  <a:solidFill>
                    <a:srgbClr val="404040"/>
                  </a:solidFill>
                  <a:latin typeface="Arial" pitchFamily="34" charset="0"/>
                  <a:cs typeface="Arial" pitchFamily="34" charset="0"/>
                </a:rPr>
                <a:t>Source</a:t>
              </a:r>
              <a:r>
                <a:rPr lang="sk-SK" sz="1100" b="1" dirty="0" smtClean="0">
                  <a:solidFill>
                    <a:srgbClr val="404040"/>
                  </a:solidFill>
                  <a:latin typeface="Arial" pitchFamily="34" charset="0"/>
                  <a:cs typeface="Arial" pitchFamily="34" charset="0"/>
                </a:rPr>
                <a:t> </a:t>
              </a:r>
              <a:r>
                <a:rPr lang="sk-SK" sz="1100" b="1" dirty="0" err="1" smtClean="0">
                  <a:solidFill>
                    <a:srgbClr val="404040"/>
                  </a:solidFill>
                  <a:latin typeface="Arial" pitchFamily="34" charset="0"/>
                  <a:cs typeface="Arial" pitchFamily="34" charset="0"/>
                </a:rPr>
                <a:t>with</a:t>
              </a:r>
              <a:r>
                <a:rPr lang="sk-SK" sz="1100" b="1" dirty="0" smtClean="0">
                  <a:solidFill>
                    <a:srgbClr val="404040"/>
                  </a:solidFill>
                  <a:latin typeface="Arial" pitchFamily="34" charset="0"/>
                  <a:cs typeface="Arial" pitchFamily="34" charset="0"/>
                </a:rPr>
                <a:t> </a:t>
              </a:r>
              <a:r>
                <a:rPr lang="sk-SK" sz="1100" b="1" dirty="0" err="1" smtClean="0">
                  <a:solidFill>
                    <a:srgbClr val="404040"/>
                  </a:solidFill>
                  <a:latin typeface="Arial" pitchFamily="34" charset="0"/>
                  <a:cs typeface="Arial" pitchFamily="34" charset="0"/>
                </a:rPr>
                <a:t>graphical</a:t>
              </a:r>
              <a:r>
                <a:rPr lang="sk-SK" sz="1100" b="1" dirty="0" smtClean="0">
                  <a:solidFill>
                    <a:srgbClr val="404040"/>
                  </a:solidFill>
                  <a:latin typeface="Arial" pitchFamily="34" charset="0"/>
                  <a:cs typeface="Arial" pitchFamily="34" charset="0"/>
                </a:rPr>
                <a:t> </a:t>
              </a:r>
              <a:r>
                <a:rPr lang="sk-SK" sz="1100" b="1" dirty="0" err="1" smtClean="0">
                  <a:solidFill>
                    <a:srgbClr val="404040"/>
                  </a:solidFill>
                  <a:latin typeface="Arial" pitchFamily="34" charset="0"/>
                  <a:cs typeface="Arial" pitchFamily="34" charset="0"/>
                </a:rPr>
                <a:t>enhancements</a:t>
              </a:r>
              <a:endParaRPr lang="sk-SK" sz="1100" b="1" dirty="0">
                <a:solidFill>
                  <a:srgbClr val="404040"/>
                </a:solidFill>
                <a:latin typeface="Arial" pitchFamily="34" charset="0"/>
                <a:cs typeface="Arial" pitchFamily="34" charset="0"/>
              </a:endParaRP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slide(fromLeft)">
                                      <p:cBhvr>
                                        <p:cTn id="13" dur="500"/>
                                        <p:tgtEl>
                                          <p:spTgt spid="29"/>
                                        </p:tgtEl>
                                      </p:cBhvr>
                                    </p:animEffect>
                                  </p:childTnLst>
                                </p:cTn>
                              </p:par>
                            </p:childTnLst>
                          </p:cTn>
                        </p:par>
                        <p:par>
                          <p:cTn id="14" fill="hold">
                            <p:stCondLst>
                              <p:cond delay="1000"/>
                            </p:stCondLst>
                            <p:childTnLst>
                              <p:par>
                                <p:cTn id="15" presetID="53" presetClass="entr" presetSubtype="0" fill="hold" nodeType="afterEffect">
                                  <p:stCondLst>
                                    <p:cond delay="0"/>
                                  </p:stCondLst>
                                  <p:childTnLst>
                                    <p:set>
                                      <p:cBhvr>
                                        <p:cTn id="16" dur="1" fill="hold">
                                          <p:stCondLst>
                                            <p:cond delay="0"/>
                                          </p:stCondLst>
                                        </p:cTn>
                                        <p:tgtEl>
                                          <p:spTgt spid="123"/>
                                        </p:tgtEl>
                                        <p:attrNameLst>
                                          <p:attrName>style.visibility</p:attrName>
                                        </p:attrNameLst>
                                      </p:cBhvr>
                                      <p:to>
                                        <p:strVal val="visible"/>
                                      </p:to>
                                    </p:set>
                                    <p:anim calcmode="lin" valueType="num">
                                      <p:cBhvr>
                                        <p:cTn id="17" dur="500" fill="hold"/>
                                        <p:tgtEl>
                                          <p:spTgt spid="123"/>
                                        </p:tgtEl>
                                        <p:attrNameLst>
                                          <p:attrName>ppt_w</p:attrName>
                                        </p:attrNameLst>
                                      </p:cBhvr>
                                      <p:tavLst>
                                        <p:tav tm="0">
                                          <p:val>
                                            <p:fltVal val="0"/>
                                          </p:val>
                                        </p:tav>
                                        <p:tav tm="100000">
                                          <p:val>
                                            <p:strVal val="#ppt_w"/>
                                          </p:val>
                                        </p:tav>
                                      </p:tavLst>
                                    </p:anim>
                                    <p:anim calcmode="lin" valueType="num">
                                      <p:cBhvr>
                                        <p:cTn id="18" dur="500" fill="hold"/>
                                        <p:tgtEl>
                                          <p:spTgt spid="123"/>
                                        </p:tgtEl>
                                        <p:attrNameLst>
                                          <p:attrName>ppt_h</p:attrName>
                                        </p:attrNameLst>
                                      </p:cBhvr>
                                      <p:tavLst>
                                        <p:tav tm="0">
                                          <p:val>
                                            <p:fltVal val="0"/>
                                          </p:val>
                                        </p:tav>
                                        <p:tav tm="100000">
                                          <p:val>
                                            <p:strVal val="#ppt_h"/>
                                          </p:val>
                                        </p:tav>
                                      </p:tavLst>
                                    </p:anim>
                                    <p:animEffect transition="in" filter="fade">
                                      <p:cBhvr>
                                        <p:cTn id="19" dur="500"/>
                                        <p:tgtEl>
                                          <p:spTgt spid="123"/>
                                        </p:tgtEl>
                                      </p:cBhvr>
                                    </p:animEffect>
                                  </p:childTnLst>
                                </p:cTn>
                              </p:par>
                              <p:par>
                                <p:cTn id="20" presetID="12" presetClass="entr" presetSubtype="8"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slide(from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slide(fromTop)">
                                      <p:cBhvr>
                                        <p:cTn id="27" dur="500"/>
                                        <p:tgtEl>
                                          <p:spTgt spid="46"/>
                                        </p:tgtEl>
                                      </p:cBhvr>
                                    </p:animEffect>
                                  </p:childTnLst>
                                </p:cTn>
                              </p:par>
                            </p:childTnLst>
                          </p:cTn>
                        </p:par>
                        <p:par>
                          <p:cTn id="28" fill="hold">
                            <p:stCondLst>
                              <p:cond delay="500"/>
                            </p:stCondLst>
                            <p:childTnLst>
                              <p:par>
                                <p:cTn id="29" presetID="53"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childTnLst>
                          </p:cTn>
                        </p:par>
                        <p:par>
                          <p:cTn id="34" fill="hold">
                            <p:stCondLst>
                              <p:cond delay="1000"/>
                            </p:stCondLst>
                            <p:childTnLst>
                              <p:par>
                                <p:cTn id="35" presetID="12" presetClass="entr" presetSubtype="8"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slide(fromLeft)">
                                      <p:cBhvr>
                                        <p:cTn id="37" dur="500"/>
                                        <p:tgtEl>
                                          <p:spTgt spid="33"/>
                                        </p:tgtEl>
                                      </p:cBhvr>
                                    </p:animEffect>
                                  </p:childTnLst>
                                </p:cTn>
                              </p:par>
                            </p:childTnLst>
                          </p:cTn>
                        </p:par>
                        <p:par>
                          <p:cTn id="38" fill="hold">
                            <p:stCondLst>
                              <p:cond delay="1500"/>
                            </p:stCondLst>
                            <p:childTnLst>
                              <p:par>
                                <p:cTn id="39" presetID="53" presetClass="entr" presetSubtype="0" fill="hold" nodeType="afterEffect">
                                  <p:stCondLst>
                                    <p:cond delay="0"/>
                                  </p:stCondLst>
                                  <p:childTnLst>
                                    <p:set>
                                      <p:cBhvr>
                                        <p:cTn id="40" dur="1" fill="hold">
                                          <p:stCondLst>
                                            <p:cond delay="0"/>
                                          </p:stCondLst>
                                        </p:cTn>
                                        <p:tgtEl>
                                          <p:spTgt spid="129"/>
                                        </p:tgtEl>
                                        <p:attrNameLst>
                                          <p:attrName>style.visibility</p:attrName>
                                        </p:attrNameLst>
                                      </p:cBhvr>
                                      <p:to>
                                        <p:strVal val="visible"/>
                                      </p:to>
                                    </p:set>
                                    <p:anim calcmode="lin" valueType="num">
                                      <p:cBhvr>
                                        <p:cTn id="41" dur="500" fill="hold"/>
                                        <p:tgtEl>
                                          <p:spTgt spid="129"/>
                                        </p:tgtEl>
                                        <p:attrNameLst>
                                          <p:attrName>ppt_w</p:attrName>
                                        </p:attrNameLst>
                                      </p:cBhvr>
                                      <p:tavLst>
                                        <p:tav tm="0">
                                          <p:val>
                                            <p:fltVal val="0"/>
                                          </p:val>
                                        </p:tav>
                                        <p:tav tm="100000">
                                          <p:val>
                                            <p:strVal val="#ppt_w"/>
                                          </p:val>
                                        </p:tav>
                                      </p:tavLst>
                                    </p:anim>
                                    <p:anim calcmode="lin" valueType="num">
                                      <p:cBhvr>
                                        <p:cTn id="42" dur="500" fill="hold"/>
                                        <p:tgtEl>
                                          <p:spTgt spid="129"/>
                                        </p:tgtEl>
                                        <p:attrNameLst>
                                          <p:attrName>ppt_h</p:attrName>
                                        </p:attrNameLst>
                                      </p:cBhvr>
                                      <p:tavLst>
                                        <p:tav tm="0">
                                          <p:val>
                                            <p:fltVal val="0"/>
                                          </p:val>
                                        </p:tav>
                                        <p:tav tm="100000">
                                          <p:val>
                                            <p:strVal val="#ppt_h"/>
                                          </p:val>
                                        </p:tav>
                                      </p:tavLst>
                                    </p:anim>
                                    <p:animEffect transition="in" filter="fade">
                                      <p:cBhvr>
                                        <p:cTn id="43" dur="500"/>
                                        <p:tgtEl>
                                          <p:spTgt spid="129"/>
                                        </p:tgtEl>
                                      </p:cBhvr>
                                    </p:animEffect>
                                  </p:childTnLst>
                                </p:cTn>
                              </p:par>
                            </p:childTnLst>
                          </p:cTn>
                        </p:par>
                        <p:par>
                          <p:cTn id="44" fill="hold">
                            <p:stCondLst>
                              <p:cond delay="2000"/>
                            </p:stCondLst>
                            <p:childTnLst>
                              <p:par>
                                <p:cTn id="45" presetID="53" presetClass="entr" presetSubtype="0"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p:cTn id="47" dur="500" fill="hold"/>
                                        <p:tgtEl>
                                          <p:spTgt spid="84"/>
                                        </p:tgtEl>
                                        <p:attrNameLst>
                                          <p:attrName>ppt_w</p:attrName>
                                        </p:attrNameLst>
                                      </p:cBhvr>
                                      <p:tavLst>
                                        <p:tav tm="0">
                                          <p:val>
                                            <p:fltVal val="0"/>
                                          </p:val>
                                        </p:tav>
                                        <p:tav tm="100000">
                                          <p:val>
                                            <p:strVal val="#ppt_w"/>
                                          </p:val>
                                        </p:tav>
                                      </p:tavLst>
                                    </p:anim>
                                    <p:anim calcmode="lin" valueType="num">
                                      <p:cBhvr>
                                        <p:cTn id="48" dur="500" fill="hold"/>
                                        <p:tgtEl>
                                          <p:spTgt spid="84"/>
                                        </p:tgtEl>
                                        <p:attrNameLst>
                                          <p:attrName>ppt_h</p:attrName>
                                        </p:attrNameLst>
                                      </p:cBhvr>
                                      <p:tavLst>
                                        <p:tav tm="0">
                                          <p:val>
                                            <p:fltVal val="0"/>
                                          </p:val>
                                        </p:tav>
                                        <p:tav tm="100000">
                                          <p:val>
                                            <p:strVal val="#ppt_h"/>
                                          </p:val>
                                        </p:tav>
                                      </p:tavLst>
                                    </p:anim>
                                    <p:animEffect transition="in" filter="fade">
                                      <p:cBhvr>
                                        <p:cTn id="49" dur="500"/>
                                        <p:tgtEl>
                                          <p:spTgt spid="84"/>
                                        </p:tgtEl>
                                      </p:cBhvr>
                                    </p:animEffect>
                                  </p:childTnLst>
                                </p:cTn>
                              </p:par>
                            </p:childTnLst>
                          </p:cTn>
                        </p:par>
                        <p:par>
                          <p:cTn id="50" fill="hold">
                            <p:stCondLst>
                              <p:cond delay="2500"/>
                            </p:stCondLst>
                            <p:childTnLst>
                              <p:par>
                                <p:cTn id="51" presetID="12" presetClass="entr" presetSubtype="1" fill="hold"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slide(fromTop)">
                                      <p:cBhvr>
                                        <p:cTn id="53" dur="500"/>
                                        <p:tgtEl>
                                          <p:spTgt spid="8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1"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slide(fromTop)">
                                      <p:cBhvr>
                                        <p:cTn id="58" dur="500"/>
                                        <p:tgtEl>
                                          <p:spTgt spid="45"/>
                                        </p:tgtEl>
                                      </p:cBhvr>
                                    </p:animEffect>
                                  </p:childTnLst>
                                </p:cTn>
                              </p:par>
                            </p:childTnLst>
                          </p:cTn>
                        </p:par>
                        <p:par>
                          <p:cTn id="59" fill="hold">
                            <p:stCondLst>
                              <p:cond delay="500"/>
                            </p:stCondLst>
                            <p:childTnLst>
                              <p:par>
                                <p:cTn id="60" presetID="53"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childTnLst>
                          </p:cTn>
                        </p:par>
                        <p:par>
                          <p:cTn id="65" fill="hold">
                            <p:stCondLst>
                              <p:cond delay="1000"/>
                            </p:stCondLst>
                            <p:childTnLst>
                              <p:par>
                                <p:cTn id="66" presetID="12" presetClass="entr" presetSubtype="8"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slide(fromLeft)">
                                      <p:cBhvr>
                                        <p:cTn id="68" dur="500"/>
                                        <p:tgtEl>
                                          <p:spTgt spid="39"/>
                                        </p:tgtEl>
                                      </p:cBhvr>
                                    </p:animEffect>
                                  </p:childTnLst>
                                </p:cTn>
                              </p:par>
                            </p:childTnLst>
                          </p:cTn>
                        </p:par>
                        <p:par>
                          <p:cTn id="69" fill="hold">
                            <p:stCondLst>
                              <p:cond delay="1500"/>
                            </p:stCondLst>
                            <p:childTnLst>
                              <p:par>
                                <p:cTn id="70" presetID="53" presetClass="entr" presetSubtype="0" fill="hold" nodeType="afterEffect">
                                  <p:stCondLst>
                                    <p:cond delay="0"/>
                                  </p:stCondLst>
                                  <p:childTnLst>
                                    <p:set>
                                      <p:cBhvr>
                                        <p:cTn id="71" dur="1" fill="hold">
                                          <p:stCondLst>
                                            <p:cond delay="0"/>
                                          </p:stCondLst>
                                        </p:cTn>
                                        <p:tgtEl>
                                          <p:spTgt spid="118"/>
                                        </p:tgtEl>
                                        <p:attrNameLst>
                                          <p:attrName>style.visibility</p:attrName>
                                        </p:attrNameLst>
                                      </p:cBhvr>
                                      <p:to>
                                        <p:strVal val="visible"/>
                                      </p:to>
                                    </p:set>
                                    <p:anim calcmode="lin" valueType="num">
                                      <p:cBhvr>
                                        <p:cTn id="72" dur="500" fill="hold"/>
                                        <p:tgtEl>
                                          <p:spTgt spid="118"/>
                                        </p:tgtEl>
                                        <p:attrNameLst>
                                          <p:attrName>ppt_w</p:attrName>
                                        </p:attrNameLst>
                                      </p:cBhvr>
                                      <p:tavLst>
                                        <p:tav tm="0">
                                          <p:val>
                                            <p:fltVal val="0"/>
                                          </p:val>
                                        </p:tav>
                                        <p:tav tm="100000">
                                          <p:val>
                                            <p:strVal val="#ppt_w"/>
                                          </p:val>
                                        </p:tav>
                                      </p:tavLst>
                                    </p:anim>
                                    <p:anim calcmode="lin" valueType="num">
                                      <p:cBhvr>
                                        <p:cTn id="73" dur="500" fill="hold"/>
                                        <p:tgtEl>
                                          <p:spTgt spid="118"/>
                                        </p:tgtEl>
                                        <p:attrNameLst>
                                          <p:attrName>ppt_h</p:attrName>
                                        </p:attrNameLst>
                                      </p:cBhvr>
                                      <p:tavLst>
                                        <p:tav tm="0">
                                          <p:val>
                                            <p:fltVal val="0"/>
                                          </p:val>
                                        </p:tav>
                                        <p:tav tm="100000">
                                          <p:val>
                                            <p:strVal val="#ppt_h"/>
                                          </p:val>
                                        </p:tav>
                                      </p:tavLst>
                                    </p:anim>
                                    <p:animEffect transition="in" filter="fade">
                                      <p:cBhvr>
                                        <p:cTn id="74" dur="500"/>
                                        <p:tgtEl>
                                          <p:spTgt spid="118"/>
                                        </p:tgtEl>
                                      </p:cBhvr>
                                    </p:animEffect>
                                  </p:childTnLst>
                                </p:cTn>
                              </p:par>
                            </p:childTnLst>
                          </p:cTn>
                        </p:par>
                        <p:par>
                          <p:cTn id="75" fill="hold">
                            <p:stCondLst>
                              <p:cond delay="2000"/>
                            </p:stCondLst>
                            <p:childTnLst>
                              <p:par>
                                <p:cTn id="76" presetID="53" presetClass="entr" presetSubtype="0" fill="hold" nodeType="afterEffect">
                                  <p:stCondLst>
                                    <p:cond delay="0"/>
                                  </p:stCondLst>
                                  <p:childTnLst>
                                    <p:set>
                                      <p:cBhvr>
                                        <p:cTn id="77" dur="1" fill="hold">
                                          <p:stCondLst>
                                            <p:cond delay="0"/>
                                          </p:stCondLst>
                                        </p:cTn>
                                        <p:tgtEl>
                                          <p:spTgt spid="94"/>
                                        </p:tgtEl>
                                        <p:attrNameLst>
                                          <p:attrName>style.visibility</p:attrName>
                                        </p:attrNameLst>
                                      </p:cBhvr>
                                      <p:to>
                                        <p:strVal val="visible"/>
                                      </p:to>
                                    </p:set>
                                    <p:anim calcmode="lin" valueType="num">
                                      <p:cBhvr>
                                        <p:cTn id="78" dur="500" fill="hold"/>
                                        <p:tgtEl>
                                          <p:spTgt spid="94"/>
                                        </p:tgtEl>
                                        <p:attrNameLst>
                                          <p:attrName>ppt_w</p:attrName>
                                        </p:attrNameLst>
                                      </p:cBhvr>
                                      <p:tavLst>
                                        <p:tav tm="0">
                                          <p:val>
                                            <p:fltVal val="0"/>
                                          </p:val>
                                        </p:tav>
                                        <p:tav tm="100000">
                                          <p:val>
                                            <p:strVal val="#ppt_w"/>
                                          </p:val>
                                        </p:tav>
                                      </p:tavLst>
                                    </p:anim>
                                    <p:anim calcmode="lin" valueType="num">
                                      <p:cBhvr>
                                        <p:cTn id="79" dur="500" fill="hold"/>
                                        <p:tgtEl>
                                          <p:spTgt spid="94"/>
                                        </p:tgtEl>
                                        <p:attrNameLst>
                                          <p:attrName>ppt_h</p:attrName>
                                        </p:attrNameLst>
                                      </p:cBhvr>
                                      <p:tavLst>
                                        <p:tav tm="0">
                                          <p:val>
                                            <p:fltVal val="0"/>
                                          </p:val>
                                        </p:tav>
                                        <p:tav tm="100000">
                                          <p:val>
                                            <p:strVal val="#ppt_h"/>
                                          </p:val>
                                        </p:tav>
                                      </p:tavLst>
                                    </p:anim>
                                    <p:animEffect transition="in" filter="fade">
                                      <p:cBhvr>
                                        <p:cTn id="80" dur="500"/>
                                        <p:tgtEl>
                                          <p:spTgt spid="94"/>
                                        </p:tgtEl>
                                      </p:cBhvr>
                                    </p:animEffect>
                                  </p:childTnLst>
                                </p:cTn>
                              </p:par>
                            </p:childTnLst>
                          </p:cTn>
                        </p:par>
                        <p:par>
                          <p:cTn id="81" fill="hold">
                            <p:stCondLst>
                              <p:cond delay="2500"/>
                            </p:stCondLst>
                            <p:childTnLst>
                              <p:par>
                                <p:cTn id="82" presetID="12" presetClass="entr" presetSubtype="8" fill="hold" nodeType="afterEffect">
                                  <p:stCondLst>
                                    <p:cond delay="0"/>
                                  </p:stCondLst>
                                  <p:childTnLst>
                                    <p:set>
                                      <p:cBhvr>
                                        <p:cTn id="83" dur="1" fill="hold">
                                          <p:stCondLst>
                                            <p:cond delay="0"/>
                                          </p:stCondLst>
                                        </p:cTn>
                                        <p:tgtEl>
                                          <p:spTgt spid="104"/>
                                        </p:tgtEl>
                                        <p:attrNameLst>
                                          <p:attrName>style.visibility</p:attrName>
                                        </p:attrNameLst>
                                      </p:cBhvr>
                                      <p:to>
                                        <p:strVal val="visible"/>
                                      </p:to>
                                    </p:set>
                                    <p:animEffect transition="in" filter="slide(fromLeft)">
                                      <p:cBhvr>
                                        <p:cTn id="84" dur="500"/>
                                        <p:tgtEl>
                                          <p:spTgt spid="104"/>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1" fill="hold" grpId="0" nodeType="click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slide(fromTop)">
                                      <p:cBhvr>
                                        <p:cTn id="89" dur="500"/>
                                        <p:tgtEl>
                                          <p:spTgt spid="47"/>
                                        </p:tgtEl>
                                      </p:cBhvr>
                                    </p:animEffect>
                                  </p:childTnLst>
                                </p:cTn>
                              </p:par>
                            </p:childTnLst>
                          </p:cTn>
                        </p:par>
                        <p:par>
                          <p:cTn id="90" fill="hold">
                            <p:stCondLst>
                              <p:cond delay="500"/>
                            </p:stCondLst>
                            <p:childTnLst>
                              <p:par>
                                <p:cTn id="91" presetID="53" presetClass="entr" presetSubtype="0" fill="hold" nodeType="afterEffect">
                                  <p:stCondLst>
                                    <p:cond delay="0"/>
                                  </p:stCondLst>
                                  <p:childTnLst>
                                    <p:set>
                                      <p:cBhvr>
                                        <p:cTn id="92" dur="1" fill="hold">
                                          <p:stCondLst>
                                            <p:cond delay="0"/>
                                          </p:stCondLst>
                                        </p:cTn>
                                        <p:tgtEl>
                                          <p:spTgt spid="28"/>
                                        </p:tgtEl>
                                        <p:attrNameLst>
                                          <p:attrName>style.visibility</p:attrName>
                                        </p:attrNameLst>
                                      </p:cBhvr>
                                      <p:to>
                                        <p:strVal val="visible"/>
                                      </p:to>
                                    </p:set>
                                    <p:anim calcmode="lin" valueType="num">
                                      <p:cBhvr>
                                        <p:cTn id="93" dur="500" fill="hold"/>
                                        <p:tgtEl>
                                          <p:spTgt spid="28"/>
                                        </p:tgtEl>
                                        <p:attrNameLst>
                                          <p:attrName>ppt_w</p:attrName>
                                        </p:attrNameLst>
                                      </p:cBhvr>
                                      <p:tavLst>
                                        <p:tav tm="0">
                                          <p:val>
                                            <p:fltVal val="0"/>
                                          </p:val>
                                        </p:tav>
                                        <p:tav tm="100000">
                                          <p:val>
                                            <p:strVal val="#ppt_w"/>
                                          </p:val>
                                        </p:tav>
                                      </p:tavLst>
                                    </p:anim>
                                    <p:anim calcmode="lin" valueType="num">
                                      <p:cBhvr>
                                        <p:cTn id="94" dur="500" fill="hold"/>
                                        <p:tgtEl>
                                          <p:spTgt spid="28"/>
                                        </p:tgtEl>
                                        <p:attrNameLst>
                                          <p:attrName>ppt_h</p:attrName>
                                        </p:attrNameLst>
                                      </p:cBhvr>
                                      <p:tavLst>
                                        <p:tav tm="0">
                                          <p:val>
                                            <p:fltVal val="0"/>
                                          </p:val>
                                        </p:tav>
                                        <p:tav tm="100000">
                                          <p:val>
                                            <p:strVal val="#ppt_h"/>
                                          </p:val>
                                        </p:tav>
                                      </p:tavLst>
                                    </p:anim>
                                    <p:animEffect transition="in" filter="fade">
                                      <p:cBhvr>
                                        <p:cTn id="95" dur="500"/>
                                        <p:tgtEl>
                                          <p:spTgt spid="28"/>
                                        </p:tgtEl>
                                      </p:cBhvr>
                                    </p:animEffect>
                                  </p:childTnLst>
                                </p:cTn>
                              </p:par>
                            </p:childTnLst>
                          </p:cTn>
                        </p:par>
                        <p:par>
                          <p:cTn id="96" fill="hold">
                            <p:stCondLst>
                              <p:cond delay="1000"/>
                            </p:stCondLst>
                            <p:childTnLst>
                              <p:par>
                                <p:cTn id="97" presetID="12" presetClass="entr" presetSubtype="8"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slide(fromLeft)">
                                      <p:cBhvr>
                                        <p:cTn id="99" dur="500"/>
                                        <p:tgtEl>
                                          <p:spTgt spid="42"/>
                                        </p:tgtEl>
                                      </p:cBhvr>
                                    </p:animEffect>
                                  </p:childTnLst>
                                </p:cTn>
                              </p:par>
                            </p:childTnLst>
                          </p:cTn>
                        </p:par>
                        <p:par>
                          <p:cTn id="100" fill="hold">
                            <p:stCondLst>
                              <p:cond delay="1500"/>
                            </p:stCondLst>
                            <p:childTnLst>
                              <p:par>
                                <p:cTn id="101" presetID="12" presetClass="entr" presetSubtype="8" fill="hold" nodeType="afterEffect">
                                  <p:stCondLst>
                                    <p:cond delay="0"/>
                                  </p:stCondLst>
                                  <p:childTnLst>
                                    <p:set>
                                      <p:cBhvr>
                                        <p:cTn id="102" dur="1" fill="hold">
                                          <p:stCondLst>
                                            <p:cond delay="0"/>
                                          </p:stCondLst>
                                        </p:cTn>
                                        <p:tgtEl>
                                          <p:spTgt spid="85"/>
                                        </p:tgtEl>
                                        <p:attrNameLst>
                                          <p:attrName>style.visibility</p:attrName>
                                        </p:attrNameLst>
                                      </p:cBhvr>
                                      <p:to>
                                        <p:strVal val="visible"/>
                                      </p:to>
                                    </p:set>
                                    <p:animEffect transition="in" filter="slide(fromLeft)">
                                      <p:cBhvr>
                                        <p:cTn id="103" dur="500"/>
                                        <p:tgtEl>
                                          <p:spTgt spid="85"/>
                                        </p:tgtEl>
                                      </p:cBhvr>
                                    </p:animEffect>
                                  </p:childTnLst>
                                </p:cTn>
                              </p:par>
                            </p:childTnLst>
                          </p:cTn>
                        </p:par>
                        <p:par>
                          <p:cTn id="104" fill="hold">
                            <p:stCondLst>
                              <p:cond delay="2000"/>
                            </p:stCondLst>
                            <p:childTnLst>
                              <p:par>
                                <p:cTn id="105" presetID="53" presetClass="entr" presetSubtype="0" fill="hold" nodeType="afterEffect">
                                  <p:stCondLst>
                                    <p:cond delay="0"/>
                                  </p:stCondLst>
                                  <p:childTnLst>
                                    <p:set>
                                      <p:cBhvr>
                                        <p:cTn id="106" dur="1" fill="hold">
                                          <p:stCondLst>
                                            <p:cond delay="0"/>
                                          </p:stCondLst>
                                        </p:cTn>
                                        <p:tgtEl>
                                          <p:spTgt spid="128"/>
                                        </p:tgtEl>
                                        <p:attrNameLst>
                                          <p:attrName>style.visibility</p:attrName>
                                        </p:attrNameLst>
                                      </p:cBhvr>
                                      <p:to>
                                        <p:strVal val="visible"/>
                                      </p:to>
                                    </p:set>
                                    <p:anim calcmode="lin" valueType="num">
                                      <p:cBhvr>
                                        <p:cTn id="107" dur="500" fill="hold"/>
                                        <p:tgtEl>
                                          <p:spTgt spid="128"/>
                                        </p:tgtEl>
                                        <p:attrNameLst>
                                          <p:attrName>ppt_w</p:attrName>
                                        </p:attrNameLst>
                                      </p:cBhvr>
                                      <p:tavLst>
                                        <p:tav tm="0">
                                          <p:val>
                                            <p:fltVal val="0"/>
                                          </p:val>
                                        </p:tav>
                                        <p:tav tm="100000">
                                          <p:val>
                                            <p:strVal val="#ppt_w"/>
                                          </p:val>
                                        </p:tav>
                                      </p:tavLst>
                                    </p:anim>
                                    <p:anim calcmode="lin" valueType="num">
                                      <p:cBhvr>
                                        <p:cTn id="108" dur="500" fill="hold"/>
                                        <p:tgtEl>
                                          <p:spTgt spid="128"/>
                                        </p:tgtEl>
                                        <p:attrNameLst>
                                          <p:attrName>ppt_h</p:attrName>
                                        </p:attrNameLst>
                                      </p:cBhvr>
                                      <p:tavLst>
                                        <p:tav tm="0">
                                          <p:val>
                                            <p:fltVal val="0"/>
                                          </p:val>
                                        </p:tav>
                                        <p:tav tm="100000">
                                          <p:val>
                                            <p:strVal val="#ppt_h"/>
                                          </p:val>
                                        </p:tav>
                                      </p:tavLst>
                                    </p:anim>
                                    <p:animEffect transition="in" filter="fade">
                                      <p:cBhvr>
                                        <p:cTn id="109" dur="500"/>
                                        <p:tgtEl>
                                          <p:spTgt spid="128"/>
                                        </p:tgtEl>
                                      </p:cBhvr>
                                    </p:animEffect>
                                  </p:childTnLst>
                                </p:cTn>
                              </p:par>
                            </p:childTnLst>
                          </p:cTn>
                        </p:par>
                      </p:childTnLst>
                    </p:cTn>
                  </p:par>
                  <p:par>
                    <p:cTn id="110" fill="hold">
                      <p:stCondLst>
                        <p:cond delay="indefinite"/>
                      </p:stCondLst>
                      <p:childTnLst>
                        <p:par>
                          <p:cTn id="111" fill="hold">
                            <p:stCondLst>
                              <p:cond delay="0"/>
                            </p:stCondLst>
                            <p:childTnLst>
                              <p:par>
                                <p:cTn id="112" presetID="12" presetClass="entr" presetSubtype="2" fill="hold" nodeType="clickEffect">
                                  <p:stCondLst>
                                    <p:cond delay="0"/>
                                  </p:stCondLst>
                                  <p:childTnLst>
                                    <p:set>
                                      <p:cBhvr>
                                        <p:cTn id="113" dur="1" fill="hold">
                                          <p:stCondLst>
                                            <p:cond delay="0"/>
                                          </p:stCondLst>
                                        </p:cTn>
                                        <p:tgtEl>
                                          <p:spTgt spid="130"/>
                                        </p:tgtEl>
                                        <p:attrNameLst>
                                          <p:attrName>style.visibility</p:attrName>
                                        </p:attrNameLst>
                                      </p:cBhvr>
                                      <p:to>
                                        <p:strVal val="visible"/>
                                      </p:to>
                                    </p:set>
                                    <p:animEffect transition="in" filter="slide(fromRight)">
                                      <p:cBhvr>
                                        <p:cTn id="114"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lokTextu 6"/>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Čo všetko </a:t>
            </a:r>
            <a:r>
              <a:rPr lang="sk-SK" sz="4000" b="1" dirty="0" smtClean="0">
                <a:solidFill>
                  <a:srgbClr val="720606"/>
                </a:solidFill>
                <a:ea typeface="KaiTi" pitchFamily="49" charset="-122"/>
              </a:rPr>
              <a:t>dokáže</a:t>
            </a:r>
            <a:endParaRPr lang="sk-SK" sz="4000" b="1" dirty="0">
              <a:solidFill>
                <a:srgbClr val="720606"/>
              </a:solidFill>
              <a:ea typeface="KaiTi" pitchFamily="49" charset="-122"/>
            </a:endParaRPr>
          </a:p>
        </p:txBody>
      </p:sp>
      <p:cxnSp>
        <p:nvCxnSpPr>
          <p:cNvPr id="14" name="Rovná spojnica 13"/>
          <p:cNvCxnSpPr/>
          <p:nvPr/>
        </p:nvCxnSpPr>
        <p:spPr>
          <a:xfrm>
            <a:off x="1835696" y="2067694"/>
            <a:ext cx="0" cy="187220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Obrázok 14" descr="features.png"/>
          <p:cNvPicPr>
            <a:picLocks noChangeAspect="1"/>
          </p:cNvPicPr>
          <p:nvPr/>
        </p:nvPicPr>
        <p:blipFill>
          <a:blip r:embed="rId3" cstate="print"/>
          <a:stretch>
            <a:fillRect/>
          </a:stretch>
        </p:blipFill>
        <p:spPr>
          <a:xfrm>
            <a:off x="683568" y="2499742"/>
            <a:ext cx="1047495" cy="1008000"/>
          </a:xfrm>
          <a:prstGeom prst="rect">
            <a:avLst/>
          </a:prstGeom>
        </p:spPr>
      </p:pic>
      <p:grpSp>
        <p:nvGrpSpPr>
          <p:cNvPr id="16" name="Skupina 15"/>
          <p:cNvGrpSpPr/>
          <p:nvPr/>
        </p:nvGrpSpPr>
        <p:grpSpPr>
          <a:xfrm>
            <a:off x="2051720" y="915566"/>
            <a:ext cx="4232249" cy="565031"/>
            <a:chOff x="1475656" y="1275606"/>
            <a:chExt cx="4217140" cy="565031"/>
          </a:xfrm>
        </p:grpSpPr>
        <p:sp>
          <p:nvSpPr>
            <p:cNvPr id="17" name="BlokTextu 16"/>
            <p:cNvSpPr txBox="1"/>
            <p:nvPr/>
          </p:nvSpPr>
          <p:spPr>
            <a:xfrm>
              <a:off x="1475656" y="1275606"/>
              <a:ext cx="4217140" cy="338554"/>
            </a:xfrm>
            <a:prstGeom prst="rect">
              <a:avLst/>
            </a:prstGeom>
            <a:noFill/>
          </p:spPr>
          <p:txBody>
            <a:bodyPr wrap="none" rtlCol="0">
              <a:spAutoFit/>
            </a:bodyPr>
            <a:lstStyle/>
            <a:p>
              <a:r>
                <a:rPr lang="sk-SK" sz="1600" dirty="0" smtClean="0">
                  <a:solidFill>
                    <a:srgbClr val="404040"/>
                  </a:solidFill>
                  <a:latin typeface="Arial" pitchFamily="34" charset="0"/>
                  <a:cs typeface="Arial" pitchFamily="34" charset="0"/>
                </a:rPr>
                <a:t>Analyzovať kód pre gramatiky (</a:t>
              </a:r>
              <a:r>
                <a:rPr lang="sk-SK" sz="1600" dirty="0" err="1" smtClean="0">
                  <a:solidFill>
                    <a:srgbClr val="404040"/>
                  </a:solidFill>
                  <a:latin typeface="Arial" pitchFamily="34" charset="0"/>
                  <a:cs typeface="Arial" pitchFamily="34" charset="0"/>
                </a:rPr>
                <a:t>Lua</a:t>
              </a:r>
              <a:r>
                <a:rPr lang="sk-SK" sz="1600" dirty="0" smtClean="0">
                  <a:solidFill>
                    <a:srgbClr val="404040"/>
                  </a:solidFill>
                  <a:latin typeface="Arial" pitchFamily="34" charset="0"/>
                  <a:cs typeface="Arial" pitchFamily="34" charset="0"/>
                </a:rPr>
                <a:t>, C, XML)</a:t>
              </a:r>
              <a:endParaRPr lang="sk-SK" sz="1600" dirty="0">
                <a:solidFill>
                  <a:srgbClr val="404040"/>
                </a:solidFill>
                <a:latin typeface="Arial" pitchFamily="34" charset="0"/>
                <a:cs typeface="Arial" pitchFamily="34" charset="0"/>
              </a:endParaRPr>
            </a:p>
          </p:txBody>
        </p:sp>
        <p:sp>
          <p:nvSpPr>
            <p:cNvPr id="18" name="BlokTextu 17"/>
            <p:cNvSpPr txBox="1"/>
            <p:nvPr/>
          </p:nvSpPr>
          <p:spPr>
            <a:xfrm>
              <a:off x="1475656" y="1563638"/>
              <a:ext cx="3206060" cy="276999"/>
            </a:xfrm>
            <a:prstGeom prst="rect">
              <a:avLst/>
            </a:prstGeom>
            <a:noFill/>
          </p:spPr>
          <p:txBody>
            <a:bodyPr wrap="none" rtlCol="0">
              <a:spAutoFit/>
            </a:bodyPr>
            <a:lstStyle/>
            <a:p>
              <a:r>
                <a:rPr lang="sk-SK" sz="1200" dirty="0" err="1" smtClean="0">
                  <a:solidFill>
                    <a:schemeClr val="bg1">
                      <a:lumMod val="50000"/>
                    </a:schemeClr>
                  </a:solidFill>
                  <a:latin typeface="Arial" pitchFamily="34" charset="0"/>
                  <a:cs typeface="Arial" pitchFamily="34" charset="0"/>
                </a:rPr>
                <a:t>syntakticko</a:t>
              </a:r>
              <a:r>
                <a:rPr lang="sk-SK" sz="1200" dirty="0" smtClean="0">
                  <a:solidFill>
                    <a:schemeClr val="bg1">
                      <a:lumMod val="50000"/>
                    </a:schemeClr>
                  </a:solidFill>
                  <a:latin typeface="Arial" pitchFamily="34" charset="0"/>
                  <a:cs typeface="Arial" pitchFamily="34" charset="0"/>
                </a:rPr>
                <a:t> lexikálna analýza daného jazyka</a:t>
              </a:r>
              <a:endParaRPr lang="sk-SK" sz="1200" dirty="0">
                <a:solidFill>
                  <a:schemeClr val="bg1">
                    <a:lumMod val="50000"/>
                  </a:schemeClr>
                </a:solidFill>
                <a:latin typeface="Arial" pitchFamily="34" charset="0"/>
                <a:cs typeface="Arial" pitchFamily="34" charset="0"/>
              </a:endParaRPr>
            </a:p>
          </p:txBody>
        </p:sp>
      </p:grpSp>
      <p:grpSp>
        <p:nvGrpSpPr>
          <p:cNvPr id="22" name="Skupina 21"/>
          <p:cNvGrpSpPr/>
          <p:nvPr/>
        </p:nvGrpSpPr>
        <p:grpSpPr>
          <a:xfrm>
            <a:off x="2051720" y="2211710"/>
            <a:ext cx="3940502" cy="565031"/>
            <a:chOff x="1475656" y="1275606"/>
            <a:chExt cx="3926436" cy="565031"/>
          </a:xfrm>
        </p:grpSpPr>
        <p:sp>
          <p:nvSpPr>
            <p:cNvPr id="23" name="BlokTextu 22"/>
            <p:cNvSpPr txBox="1"/>
            <p:nvPr/>
          </p:nvSpPr>
          <p:spPr>
            <a:xfrm>
              <a:off x="1475656" y="1275606"/>
              <a:ext cx="3926436" cy="338554"/>
            </a:xfrm>
            <a:prstGeom prst="rect">
              <a:avLst/>
            </a:prstGeom>
            <a:noFill/>
          </p:spPr>
          <p:txBody>
            <a:bodyPr wrap="none" rtlCol="0">
              <a:spAutoFit/>
            </a:bodyPr>
            <a:lstStyle/>
            <a:p>
              <a:r>
                <a:rPr lang="sk-SK" sz="1600" dirty="0" smtClean="0">
                  <a:solidFill>
                    <a:srgbClr val="404040"/>
                  </a:solidFill>
                  <a:latin typeface="Arial" pitchFamily="34" charset="0"/>
                  <a:cs typeface="Arial" pitchFamily="34" charset="0"/>
                </a:rPr>
                <a:t>Práca v dvoch módoch (textový, grafický)</a:t>
              </a:r>
              <a:endParaRPr lang="sk-SK" sz="1600" dirty="0">
                <a:solidFill>
                  <a:srgbClr val="404040"/>
                </a:solidFill>
                <a:latin typeface="Arial" pitchFamily="34" charset="0"/>
                <a:cs typeface="Arial" pitchFamily="34" charset="0"/>
              </a:endParaRPr>
            </a:p>
          </p:txBody>
        </p:sp>
        <p:sp>
          <p:nvSpPr>
            <p:cNvPr id="24" name="BlokTextu 23"/>
            <p:cNvSpPr txBox="1"/>
            <p:nvPr/>
          </p:nvSpPr>
          <p:spPr>
            <a:xfrm>
              <a:off x="1475656" y="1563638"/>
              <a:ext cx="2308390"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práca s oboma módmi súčasné</a:t>
              </a:r>
              <a:endParaRPr lang="sk-SK" sz="1200" dirty="0">
                <a:solidFill>
                  <a:schemeClr val="bg1">
                    <a:lumMod val="50000"/>
                  </a:schemeClr>
                </a:solidFill>
                <a:latin typeface="Arial" pitchFamily="34" charset="0"/>
                <a:cs typeface="Arial" pitchFamily="34" charset="0"/>
              </a:endParaRPr>
            </a:p>
          </p:txBody>
        </p:sp>
      </p:grpSp>
      <p:grpSp>
        <p:nvGrpSpPr>
          <p:cNvPr id="25" name="Skupina 24"/>
          <p:cNvGrpSpPr/>
          <p:nvPr/>
        </p:nvGrpSpPr>
        <p:grpSpPr>
          <a:xfrm>
            <a:off x="2051720" y="1563638"/>
            <a:ext cx="2650084" cy="565031"/>
            <a:chOff x="1475656" y="1275606"/>
            <a:chExt cx="2640625" cy="565031"/>
          </a:xfrm>
        </p:grpSpPr>
        <p:sp>
          <p:nvSpPr>
            <p:cNvPr id="26" name="BlokTextu 25"/>
            <p:cNvSpPr txBox="1"/>
            <p:nvPr/>
          </p:nvSpPr>
          <p:spPr>
            <a:xfrm>
              <a:off x="1475656" y="1275606"/>
              <a:ext cx="2640625" cy="338554"/>
            </a:xfrm>
            <a:prstGeom prst="rect">
              <a:avLst/>
            </a:prstGeom>
            <a:noFill/>
          </p:spPr>
          <p:txBody>
            <a:bodyPr wrap="none" rtlCol="0">
              <a:spAutoFit/>
            </a:bodyPr>
            <a:lstStyle/>
            <a:p>
              <a:r>
                <a:rPr lang="sk-SK" sz="1600" dirty="0" smtClean="0">
                  <a:solidFill>
                    <a:srgbClr val="404040"/>
                  </a:solidFill>
                  <a:latin typeface="Arial" pitchFamily="34" charset="0"/>
                  <a:cs typeface="Arial" pitchFamily="34" charset="0"/>
                </a:rPr>
                <a:t>Práca s blokmi textu/ kódu </a:t>
              </a:r>
              <a:endParaRPr lang="sk-SK" sz="1600" dirty="0">
                <a:solidFill>
                  <a:srgbClr val="404040"/>
                </a:solidFill>
                <a:latin typeface="Arial" pitchFamily="34" charset="0"/>
                <a:cs typeface="Arial" pitchFamily="34" charset="0"/>
              </a:endParaRPr>
            </a:p>
          </p:txBody>
        </p:sp>
        <p:sp>
          <p:nvSpPr>
            <p:cNvPr id="27" name="BlokTextu 26"/>
            <p:cNvSpPr txBox="1"/>
            <p:nvPr/>
          </p:nvSpPr>
          <p:spPr>
            <a:xfrm>
              <a:off x="1475656" y="1563638"/>
              <a:ext cx="1306897"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presun blokov ...</a:t>
              </a:r>
              <a:endParaRPr lang="sk-SK" sz="1200" dirty="0">
                <a:solidFill>
                  <a:schemeClr val="bg1">
                    <a:lumMod val="50000"/>
                  </a:schemeClr>
                </a:solidFill>
                <a:latin typeface="Arial" pitchFamily="34" charset="0"/>
                <a:cs typeface="Arial" pitchFamily="34" charset="0"/>
              </a:endParaRPr>
            </a:p>
          </p:txBody>
        </p:sp>
      </p:grpSp>
      <p:grpSp>
        <p:nvGrpSpPr>
          <p:cNvPr id="28" name="Skupina 27"/>
          <p:cNvGrpSpPr/>
          <p:nvPr/>
        </p:nvGrpSpPr>
        <p:grpSpPr>
          <a:xfrm>
            <a:off x="2051720" y="2931790"/>
            <a:ext cx="4325992" cy="565031"/>
            <a:chOff x="1475656" y="1275606"/>
            <a:chExt cx="4310549" cy="565031"/>
          </a:xfrm>
        </p:grpSpPr>
        <p:sp>
          <p:nvSpPr>
            <p:cNvPr id="29" name="BlokTextu 28"/>
            <p:cNvSpPr txBox="1"/>
            <p:nvPr/>
          </p:nvSpPr>
          <p:spPr>
            <a:xfrm>
              <a:off x="1475656" y="1275606"/>
              <a:ext cx="4310549" cy="338554"/>
            </a:xfrm>
            <a:prstGeom prst="rect">
              <a:avLst/>
            </a:prstGeom>
            <a:noFill/>
          </p:spPr>
          <p:txBody>
            <a:bodyPr wrap="none" rtlCol="0">
              <a:spAutoFit/>
            </a:bodyPr>
            <a:lstStyle/>
            <a:p>
              <a:r>
                <a:rPr lang="sk-SK" sz="1600" dirty="0" smtClean="0">
                  <a:solidFill>
                    <a:srgbClr val="404040"/>
                  </a:solidFill>
                  <a:latin typeface="Arial" pitchFamily="34" charset="0"/>
                  <a:cs typeface="Arial" pitchFamily="34" charset="0"/>
                </a:rPr>
                <a:t>Základné operácie s textom (</a:t>
              </a:r>
              <a:r>
                <a:rPr lang="sk-SK" sz="1600" dirty="0" err="1" smtClean="0">
                  <a:solidFill>
                    <a:srgbClr val="404040"/>
                  </a:solidFill>
                  <a:latin typeface="Arial" pitchFamily="34" charset="0"/>
                  <a:cs typeface="Arial" pitchFamily="34" charset="0"/>
                </a:rPr>
                <a:t>cut</a:t>
              </a:r>
              <a:r>
                <a:rPr lang="sk-SK" sz="1600" dirty="0" smtClean="0">
                  <a:solidFill>
                    <a:srgbClr val="404040"/>
                  </a:solidFill>
                  <a:latin typeface="Arial" pitchFamily="34" charset="0"/>
                  <a:cs typeface="Arial" pitchFamily="34" charset="0"/>
                </a:rPr>
                <a:t>/</a:t>
              </a:r>
              <a:r>
                <a:rPr lang="sk-SK" sz="1600" dirty="0" err="1" smtClean="0">
                  <a:solidFill>
                    <a:srgbClr val="404040"/>
                  </a:solidFill>
                  <a:latin typeface="Arial" pitchFamily="34" charset="0"/>
                  <a:cs typeface="Arial" pitchFamily="34" charset="0"/>
                </a:rPr>
                <a:t>copy</a:t>
              </a:r>
              <a:r>
                <a:rPr lang="sk-SK" sz="1600" dirty="0" smtClean="0">
                  <a:solidFill>
                    <a:srgbClr val="404040"/>
                  </a:solidFill>
                  <a:latin typeface="Arial" pitchFamily="34" charset="0"/>
                  <a:cs typeface="Arial" pitchFamily="34" charset="0"/>
                </a:rPr>
                <a:t>, </a:t>
              </a:r>
              <a:r>
                <a:rPr lang="sk-SK" sz="1600" dirty="0" err="1" smtClean="0">
                  <a:solidFill>
                    <a:srgbClr val="404040"/>
                  </a:solidFill>
                  <a:latin typeface="Arial" pitchFamily="34" charset="0"/>
                  <a:cs typeface="Arial" pitchFamily="34" charset="0"/>
                </a:rPr>
                <a:t>find</a:t>
              </a:r>
              <a:r>
                <a:rPr lang="sk-SK" sz="1600" dirty="0" smtClean="0">
                  <a:solidFill>
                    <a:srgbClr val="404040"/>
                  </a:solidFill>
                  <a:latin typeface="Arial" pitchFamily="34" charset="0"/>
                  <a:cs typeface="Arial" pitchFamily="34" charset="0"/>
                </a:rPr>
                <a:t> ...)</a:t>
              </a:r>
              <a:endParaRPr lang="sk-SK" sz="1600" dirty="0">
                <a:solidFill>
                  <a:srgbClr val="404040"/>
                </a:solidFill>
                <a:latin typeface="Arial" pitchFamily="34" charset="0"/>
                <a:cs typeface="Arial" pitchFamily="34" charset="0"/>
              </a:endParaRPr>
            </a:p>
          </p:txBody>
        </p:sp>
        <p:sp>
          <p:nvSpPr>
            <p:cNvPr id="30" name="BlokTextu 29"/>
            <p:cNvSpPr txBox="1"/>
            <p:nvPr/>
          </p:nvSpPr>
          <p:spPr>
            <a:xfrm>
              <a:off x="1475656" y="1563638"/>
              <a:ext cx="1877124"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klasika ako sme zvyknutí</a:t>
              </a:r>
              <a:endParaRPr lang="sk-SK" sz="1200" dirty="0">
                <a:solidFill>
                  <a:schemeClr val="bg1">
                    <a:lumMod val="50000"/>
                  </a:schemeClr>
                </a:solidFill>
                <a:latin typeface="Arial" pitchFamily="34" charset="0"/>
                <a:cs typeface="Arial" pitchFamily="34" charset="0"/>
              </a:endParaRPr>
            </a:p>
          </p:txBody>
        </p:sp>
      </p:grpSp>
      <p:grpSp>
        <p:nvGrpSpPr>
          <p:cNvPr id="31" name="Skupina 30"/>
          <p:cNvGrpSpPr/>
          <p:nvPr/>
        </p:nvGrpSpPr>
        <p:grpSpPr>
          <a:xfrm>
            <a:off x="2051720" y="3651870"/>
            <a:ext cx="4102405" cy="565031"/>
            <a:chOff x="1475656" y="1275606"/>
            <a:chExt cx="4087760" cy="565031"/>
          </a:xfrm>
        </p:grpSpPr>
        <p:sp>
          <p:nvSpPr>
            <p:cNvPr id="32" name="BlokTextu 31"/>
            <p:cNvSpPr txBox="1"/>
            <p:nvPr/>
          </p:nvSpPr>
          <p:spPr>
            <a:xfrm>
              <a:off x="1475656" y="1275606"/>
              <a:ext cx="4087760" cy="338554"/>
            </a:xfrm>
            <a:prstGeom prst="rect">
              <a:avLst/>
            </a:prstGeom>
            <a:noFill/>
          </p:spPr>
          <p:txBody>
            <a:bodyPr wrap="none" rtlCol="0">
              <a:spAutoFit/>
            </a:bodyPr>
            <a:lstStyle/>
            <a:p>
              <a:r>
                <a:rPr lang="sk-SK" sz="1600" dirty="0" smtClean="0">
                  <a:solidFill>
                    <a:srgbClr val="404040"/>
                  </a:solidFill>
                  <a:latin typeface="Arial" pitchFamily="34" charset="0"/>
                  <a:cs typeface="Arial" pitchFamily="34" charset="0"/>
                </a:rPr>
                <a:t>Vkladanie súborov (</a:t>
              </a:r>
              <a:r>
                <a:rPr lang="sk-SK" sz="1600" dirty="0" err="1" smtClean="0">
                  <a:solidFill>
                    <a:srgbClr val="404040"/>
                  </a:solidFill>
                  <a:latin typeface="Arial" pitchFamily="34" charset="0"/>
                  <a:cs typeface="Arial" pitchFamily="34" charset="0"/>
                </a:rPr>
                <a:t>img</a:t>
              </a:r>
              <a:r>
                <a:rPr lang="sk-SK" sz="1600" dirty="0" smtClean="0">
                  <a:solidFill>
                    <a:srgbClr val="404040"/>
                  </a:solidFill>
                  <a:latin typeface="Arial" pitchFamily="34" charset="0"/>
                  <a:cs typeface="Arial" pitchFamily="34" charset="0"/>
                </a:rPr>
                <a:t>, doc., </a:t>
              </a:r>
              <a:r>
                <a:rPr lang="sk-SK" sz="1600" dirty="0" err="1" smtClean="0">
                  <a:solidFill>
                    <a:srgbClr val="404040"/>
                  </a:solidFill>
                  <a:latin typeface="Arial" pitchFamily="34" charset="0"/>
                  <a:cs typeface="Arial" pitchFamily="34" charset="0"/>
                </a:rPr>
                <a:t>pdf</a:t>
              </a:r>
              <a:r>
                <a:rPr lang="sk-SK" sz="1600" dirty="0" smtClean="0">
                  <a:solidFill>
                    <a:srgbClr val="404040"/>
                  </a:solidFill>
                  <a:latin typeface="Arial" pitchFamily="34" charset="0"/>
                  <a:cs typeface="Arial" pitchFamily="34" charset="0"/>
                </a:rPr>
                <a:t>, .</a:t>
              </a:r>
              <a:r>
                <a:rPr lang="sk-SK" sz="1600" dirty="0" err="1" smtClean="0">
                  <a:solidFill>
                    <a:srgbClr val="404040"/>
                  </a:solidFill>
                  <a:latin typeface="Arial" pitchFamily="34" charset="0"/>
                  <a:cs typeface="Arial" pitchFamily="34" charset="0"/>
                </a:rPr>
                <a:t>exe</a:t>
              </a:r>
              <a:r>
                <a:rPr lang="sk-SK" sz="1600" dirty="0" smtClean="0">
                  <a:solidFill>
                    <a:srgbClr val="404040"/>
                  </a:solidFill>
                  <a:latin typeface="Arial" pitchFamily="34" charset="0"/>
                  <a:cs typeface="Arial" pitchFamily="34" charset="0"/>
                </a:rPr>
                <a:t> ...)</a:t>
              </a:r>
              <a:endParaRPr lang="sk-SK" sz="1600" dirty="0">
                <a:solidFill>
                  <a:srgbClr val="404040"/>
                </a:solidFill>
                <a:latin typeface="Arial" pitchFamily="34" charset="0"/>
                <a:cs typeface="Arial" pitchFamily="34" charset="0"/>
              </a:endParaRPr>
            </a:p>
          </p:txBody>
        </p:sp>
        <p:sp>
          <p:nvSpPr>
            <p:cNvPr id="33" name="BlokTextu 32"/>
            <p:cNvSpPr txBox="1"/>
            <p:nvPr/>
          </p:nvSpPr>
          <p:spPr>
            <a:xfrm>
              <a:off x="1475656" y="1563638"/>
              <a:ext cx="2171024" cy="276999"/>
            </a:xfrm>
            <a:prstGeom prst="rect">
              <a:avLst/>
            </a:prstGeom>
            <a:noFill/>
          </p:spPr>
          <p:txBody>
            <a:bodyPr wrap="none" rtlCol="0">
              <a:spAutoFit/>
            </a:bodyPr>
            <a:lstStyle/>
            <a:p>
              <a:r>
                <a:rPr lang="sk-SK" sz="1200" dirty="0" err="1" smtClean="0">
                  <a:solidFill>
                    <a:schemeClr val="bg1">
                      <a:lumMod val="50000"/>
                    </a:schemeClr>
                  </a:solidFill>
                  <a:latin typeface="Arial" pitchFamily="34" charset="0"/>
                  <a:cs typeface="Arial" pitchFamily="34" charset="0"/>
                </a:rPr>
                <a:t>referencuje</a:t>
              </a:r>
              <a:r>
                <a:rPr lang="sk-SK" sz="1200" dirty="0" smtClean="0">
                  <a:solidFill>
                    <a:schemeClr val="bg1">
                      <a:lumMod val="50000"/>
                    </a:schemeClr>
                  </a:solidFill>
                  <a:latin typeface="Arial" pitchFamily="34" charset="0"/>
                  <a:cs typeface="Arial" pitchFamily="34" charset="0"/>
                </a:rPr>
                <a:t> k danému súboru</a:t>
              </a:r>
              <a:endParaRPr lang="sk-SK" sz="1200" dirty="0">
                <a:solidFill>
                  <a:schemeClr val="bg1">
                    <a:lumMod val="50000"/>
                  </a:schemeClr>
                </a:solidFill>
                <a:latin typeface="Arial" pitchFamily="34" charset="0"/>
                <a:cs typeface="Arial" pitchFamily="34" charset="0"/>
              </a:endParaRPr>
            </a:p>
          </p:txBody>
        </p:sp>
      </p:grpSp>
      <p:grpSp>
        <p:nvGrpSpPr>
          <p:cNvPr id="35" name="Skupina 34"/>
          <p:cNvGrpSpPr/>
          <p:nvPr/>
        </p:nvGrpSpPr>
        <p:grpSpPr>
          <a:xfrm>
            <a:off x="2051720" y="4299942"/>
            <a:ext cx="3621504" cy="565031"/>
            <a:chOff x="1475656" y="1275606"/>
            <a:chExt cx="3608579" cy="565031"/>
          </a:xfrm>
        </p:grpSpPr>
        <p:sp>
          <p:nvSpPr>
            <p:cNvPr id="36" name="BlokTextu 35"/>
            <p:cNvSpPr txBox="1"/>
            <p:nvPr/>
          </p:nvSpPr>
          <p:spPr>
            <a:xfrm>
              <a:off x="1475656" y="1275606"/>
              <a:ext cx="3608579" cy="338554"/>
            </a:xfrm>
            <a:prstGeom prst="rect">
              <a:avLst/>
            </a:prstGeom>
            <a:noFill/>
          </p:spPr>
          <p:txBody>
            <a:bodyPr wrap="none" rtlCol="0">
              <a:spAutoFit/>
            </a:bodyPr>
            <a:lstStyle/>
            <a:p>
              <a:r>
                <a:rPr lang="sk-SK" sz="1600" dirty="0" smtClean="0">
                  <a:solidFill>
                    <a:srgbClr val="404040"/>
                  </a:solidFill>
                  <a:latin typeface="Arial" pitchFamily="34" charset="0"/>
                  <a:cs typeface="Arial" pitchFamily="34" charset="0"/>
                </a:rPr>
                <a:t>Export výsledku práce (zatiaľ iba .</a:t>
              </a:r>
              <a:r>
                <a:rPr lang="sk-SK" sz="1600" dirty="0" err="1" smtClean="0">
                  <a:solidFill>
                    <a:srgbClr val="404040"/>
                  </a:solidFill>
                  <a:latin typeface="Arial" pitchFamily="34" charset="0"/>
                  <a:cs typeface="Arial" pitchFamily="34" charset="0"/>
                </a:rPr>
                <a:t>pdf</a:t>
              </a:r>
              <a:r>
                <a:rPr lang="sk-SK" sz="1600" dirty="0" smtClean="0">
                  <a:solidFill>
                    <a:srgbClr val="404040"/>
                  </a:solidFill>
                  <a:latin typeface="Arial" pitchFamily="34" charset="0"/>
                  <a:cs typeface="Arial" pitchFamily="34" charset="0"/>
                </a:rPr>
                <a:t>)</a:t>
              </a:r>
              <a:endParaRPr lang="sk-SK" sz="1600" dirty="0">
                <a:solidFill>
                  <a:srgbClr val="404040"/>
                </a:solidFill>
                <a:latin typeface="Arial" pitchFamily="34" charset="0"/>
                <a:cs typeface="Arial" pitchFamily="34" charset="0"/>
              </a:endParaRPr>
            </a:p>
          </p:txBody>
        </p:sp>
        <p:sp>
          <p:nvSpPr>
            <p:cNvPr id="37" name="BlokTextu 36"/>
            <p:cNvSpPr txBox="1"/>
            <p:nvPr/>
          </p:nvSpPr>
          <p:spPr>
            <a:xfrm>
              <a:off x="1475656" y="1563638"/>
              <a:ext cx="1816429" cy="276999"/>
            </a:xfrm>
            <a:prstGeom prst="rect">
              <a:avLst/>
            </a:prstGeom>
            <a:noFill/>
          </p:spPr>
          <p:txBody>
            <a:bodyPr wrap="none" rtlCol="0">
              <a:spAutoFit/>
            </a:bodyPr>
            <a:lstStyle/>
            <a:p>
              <a:r>
                <a:rPr lang="sk-SK" sz="1200" dirty="0" smtClean="0">
                  <a:solidFill>
                    <a:schemeClr val="bg1">
                      <a:lumMod val="50000"/>
                    </a:schemeClr>
                  </a:solidFill>
                  <a:latin typeface="Arial" pitchFamily="34" charset="0"/>
                  <a:cs typeface="Arial" pitchFamily="34" charset="0"/>
                </a:rPr>
                <a:t>časom vlastný </a:t>
              </a:r>
              <a:r>
                <a:rPr lang="sk-SK" sz="1200" dirty="0" err="1" smtClean="0">
                  <a:solidFill>
                    <a:schemeClr val="bg1">
                      <a:lumMod val="50000"/>
                    </a:schemeClr>
                  </a:solidFill>
                  <a:latin typeface="Arial" pitchFamily="34" charset="0"/>
                  <a:cs typeface="Arial" pitchFamily="34" charset="0"/>
                </a:rPr>
                <a:t>snapshot</a:t>
              </a:r>
              <a:endParaRPr lang="sk-SK" sz="1200" dirty="0">
                <a:solidFill>
                  <a:schemeClr val="bg1">
                    <a:lumMod val="50000"/>
                  </a:schemeClr>
                </a:solidFill>
                <a:latin typeface="Arial" pitchFamily="34" charset="0"/>
                <a:cs typeface="Arial" pitchFamily="34" charset="0"/>
              </a:endParaRPr>
            </a:p>
          </p:txBody>
        </p:sp>
      </p:grpSp>
      <p:cxnSp>
        <p:nvCxnSpPr>
          <p:cNvPr id="40" name="Rovná spojnica 39"/>
          <p:cNvCxnSpPr/>
          <p:nvPr/>
        </p:nvCxnSpPr>
        <p:spPr>
          <a:xfrm>
            <a:off x="2123728" y="1563638"/>
            <a:ext cx="23042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Rovná spojnica 40"/>
          <p:cNvCxnSpPr/>
          <p:nvPr/>
        </p:nvCxnSpPr>
        <p:spPr>
          <a:xfrm>
            <a:off x="2123728" y="2211710"/>
            <a:ext cx="23042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Rovná spojnica 41"/>
          <p:cNvCxnSpPr/>
          <p:nvPr/>
        </p:nvCxnSpPr>
        <p:spPr>
          <a:xfrm>
            <a:off x="2123728" y="2859782"/>
            <a:ext cx="23042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Rovná spojnica 42"/>
          <p:cNvCxnSpPr/>
          <p:nvPr/>
        </p:nvCxnSpPr>
        <p:spPr>
          <a:xfrm>
            <a:off x="2123728" y="3579862"/>
            <a:ext cx="230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Rovná spojnica 43"/>
          <p:cNvCxnSpPr/>
          <p:nvPr/>
        </p:nvCxnSpPr>
        <p:spPr>
          <a:xfrm>
            <a:off x="2123728" y="4299942"/>
            <a:ext cx="23042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38" name="Rovná spojnica 37"/>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lide(fromBottom)">
                                      <p:cBhvr>
                                        <p:cTn id="7" dur="500"/>
                                        <p:tgtEl>
                                          <p:spTgt spid="40"/>
                                        </p:tgtEl>
                                      </p:cBhvr>
                                    </p:animEffect>
                                  </p:childTnLst>
                                </p:cTn>
                              </p:par>
                              <p:par>
                                <p:cTn id="8" presetID="1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slide(fromBottom)">
                                      <p:cBhvr>
                                        <p:cTn id="10" dur="500"/>
                                        <p:tgtEl>
                                          <p:spTgt spid="16"/>
                                        </p:tgtEl>
                                      </p:cBhvr>
                                    </p:animEffect>
                                  </p:childTnLst>
                                </p:cTn>
                              </p:par>
                            </p:childTnLst>
                          </p:cTn>
                        </p:par>
                        <p:par>
                          <p:cTn id="11" fill="hold">
                            <p:stCondLst>
                              <p:cond delay="500"/>
                            </p:stCondLst>
                            <p:childTnLst>
                              <p:par>
                                <p:cTn id="12" presetID="12" presetClass="entr" presetSubtype="4"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slide(fromBottom)">
                                      <p:cBhvr>
                                        <p:cTn id="14" dur="500"/>
                                        <p:tgtEl>
                                          <p:spTgt spid="41"/>
                                        </p:tgtEl>
                                      </p:cBhvr>
                                    </p:animEffect>
                                  </p:childTnLst>
                                </p:cTn>
                              </p:par>
                            </p:childTnLst>
                          </p:cTn>
                        </p:par>
                        <p:par>
                          <p:cTn id="15" fill="hold">
                            <p:stCondLst>
                              <p:cond delay="1000"/>
                            </p:stCondLst>
                            <p:childTnLst>
                              <p:par>
                                <p:cTn id="16" presetID="12" presetClass="entr" presetSubtype="4"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slide(fromBottom)">
                                      <p:cBhvr>
                                        <p:cTn id="18" dur="500"/>
                                        <p:tgtEl>
                                          <p:spTgt spid="25"/>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slide(fromBottom)">
                                      <p:cBhvr>
                                        <p:cTn id="22" dur="500"/>
                                        <p:tgtEl>
                                          <p:spTgt spid="42"/>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slide(fromBottom)">
                                      <p:cBhvr>
                                        <p:cTn id="26" dur="500"/>
                                        <p:tgtEl>
                                          <p:spTgt spid="22"/>
                                        </p:tgtEl>
                                      </p:cBhvr>
                                    </p:animEffect>
                                  </p:childTnLst>
                                </p:cTn>
                              </p:par>
                            </p:childTnLst>
                          </p:cTn>
                        </p:par>
                        <p:par>
                          <p:cTn id="27" fill="hold">
                            <p:stCondLst>
                              <p:cond delay="2500"/>
                            </p:stCondLst>
                            <p:childTnLst>
                              <p:par>
                                <p:cTn id="28" presetID="12" presetClass="entr" presetSubtype="4"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slide(fromBottom)">
                                      <p:cBhvr>
                                        <p:cTn id="30" dur="500"/>
                                        <p:tgtEl>
                                          <p:spTgt spid="43"/>
                                        </p:tgtEl>
                                      </p:cBhvr>
                                    </p:animEffect>
                                  </p:childTnLst>
                                </p:cTn>
                              </p:par>
                            </p:childTnLst>
                          </p:cTn>
                        </p:par>
                        <p:par>
                          <p:cTn id="31" fill="hold">
                            <p:stCondLst>
                              <p:cond delay="3000"/>
                            </p:stCondLst>
                            <p:childTnLst>
                              <p:par>
                                <p:cTn id="32" presetID="12" presetClass="entr" presetSubtype="4"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slide(fromBottom)">
                                      <p:cBhvr>
                                        <p:cTn id="34" dur="500"/>
                                        <p:tgtEl>
                                          <p:spTgt spid="28"/>
                                        </p:tgtEl>
                                      </p:cBhvr>
                                    </p:animEffect>
                                  </p:childTnLst>
                                </p:cTn>
                              </p:par>
                            </p:childTnLst>
                          </p:cTn>
                        </p:par>
                        <p:par>
                          <p:cTn id="35" fill="hold">
                            <p:stCondLst>
                              <p:cond delay="3500"/>
                            </p:stCondLst>
                            <p:childTnLst>
                              <p:par>
                                <p:cTn id="36" presetID="12" presetClass="entr" presetSubtype="4"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slide(fromBottom)">
                                      <p:cBhvr>
                                        <p:cTn id="38" dur="500"/>
                                        <p:tgtEl>
                                          <p:spTgt spid="44"/>
                                        </p:tgtEl>
                                      </p:cBhvr>
                                    </p:animEffect>
                                  </p:childTnLst>
                                </p:cTn>
                              </p:par>
                            </p:childTnLst>
                          </p:cTn>
                        </p:par>
                        <p:par>
                          <p:cTn id="39" fill="hold">
                            <p:stCondLst>
                              <p:cond delay="4000"/>
                            </p:stCondLst>
                            <p:childTnLst>
                              <p:par>
                                <p:cTn id="40" presetID="12" presetClass="entr" presetSubtype="4"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slide(fromBottom)">
                                      <p:cBhvr>
                                        <p:cTn id="42" dur="500"/>
                                        <p:tgtEl>
                                          <p:spTgt spid="31"/>
                                        </p:tgtEl>
                                      </p:cBhvr>
                                    </p:animEffect>
                                  </p:childTnLst>
                                </p:cTn>
                              </p:par>
                            </p:childTnLst>
                          </p:cTn>
                        </p:par>
                        <p:par>
                          <p:cTn id="43" fill="hold">
                            <p:stCondLst>
                              <p:cond delay="4500"/>
                            </p:stCondLst>
                            <p:childTnLst>
                              <p:par>
                                <p:cTn id="44" presetID="12" presetClass="entr" presetSubtype="4" fill="hold"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lide(fromBottom)">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lokTextu 7"/>
          <p:cNvSpPr txBox="1"/>
          <p:nvPr/>
        </p:nvSpPr>
        <p:spPr>
          <a:xfrm>
            <a:off x="683568" y="123478"/>
            <a:ext cx="4680520" cy="707886"/>
          </a:xfrm>
          <a:prstGeom prst="rect">
            <a:avLst/>
          </a:prstGeom>
          <a:noFill/>
        </p:spPr>
        <p:txBody>
          <a:bodyPr wrap="square" rtlCol="0">
            <a:spAutoFit/>
          </a:bodyPr>
          <a:lstStyle/>
          <a:p>
            <a:r>
              <a:rPr lang="sk-SK" sz="4000" b="1" dirty="0" smtClean="0">
                <a:solidFill>
                  <a:srgbClr val="404040"/>
                </a:solidFill>
                <a:ea typeface="KaiTi" pitchFamily="49" charset="-122"/>
              </a:rPr>
              <a:t>Ukážka </a:t>
            </a:r>
            <a:r>
              <a:rPr lang="sk-SK" sz="4000" b="1" dirty="0" smtClean="0">
                <a:solidFill>
                  <a:srgbClr val="720606"/>
                </a:solidFill>
                <a:ea typeface="KaiTi" pitchFamily="49" charset="-122"/>
              </a:rPr>
              <a:t>projektu</a:t>
            </a:r>
            <a:endParaRPr lang="sk-SK" sz="4000" b="1" dirty="0">
              <a:solidFill>
                <a:srgbClr val="720606"/>
              </a:solidFill>
              <a:ea typeface="KaiTi" pitchFamily="49" charset="-122"/>
            </a:endParaRPr>
          </a:p>
        </p:txBody>
      </p:sp>
      <p:sp>
        <p:nvSpPr>
          <p:cNvPr id="13" name="TextBox 2"/>
          <p:cNvSpPr txBox="1"/>
          <p:nvPr/>
        </p:nvSpPr>
        <p:spPr>
          <a:xfrm>
            <a:off x="2951312" y="2139702"/>
            <a:ext cx="6192688" cy="2431435"/>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sk-SK" sz="13200" i="1" kern="0" spc="-300" dirty="0" smtClean="0">
                <a:ln w="18415" cmpd="sng">
                  <a:solidFill>
                    <a:srgbClr val="FFFFFF"/>
                  </a:solidFill>
                  <a:prstDash val="solid"/>
                </a:ln>
                <a:solidFill>
                  <a:srgbClr val="FFFFFF"/>
                </a:solidFill>
                <a:effectLst>
                  <a:outerShdw blurRad="50800" dist="38100" dir="2700000" algn="tl" rotWithShape="0">
                    <a:prstClr val="black">
                      <a:alpha val="40000"/>
                    </a:prstClr>
                  </a:outerShdw>
                  <a:reflection blurRad="6350" stA="55000" endA="300" endPos="45500" dir="5400000" sy="-100000" algn="bl" rotWithShape="0"/>
                </a:effectLst>
                <a:latin typeface="Square721 BT" pitchFamily="34" charset="0"/>
              </a:rPr>
              <a:t> </a:t>
            </a:r>
            <a:r>
              <a:rPr lang="sk-SK" sz="15800" b="1" kern="0" spc="-300" dirty="0" err="1" smtClean="0">
                <a:ln w="18415" cmpd="sng">
                  <a:noFill/>
                  <a:prstDash val="solid"/>
                </a:ln>
                <a:solidFill>
                  <a:srgbClr val="404040"/>
                </a:solidFill>
                <a:latin typeface="Arial" pitchFamily="34" charset="0"/>
                <a:cs typeface="Arial" pitchFamily="34" charset="0"/>
              </a:rPr>
              <a:t>demo</a:t>
            </a:r>
            <a:r>
              <a:rPr lang="sk-SK" sz="15800" b="1" i="1" kern="0" spc="-300" dirty="0" smtClean="0">
                <a:ln w="18415" cmpd="sng">
                  <a:noFill/>
                  <a:prstDash val="solid"/>
                </a:ln>
                <a:solidFill>
                  <a:srgbClr val="404040"/>
                </a:solidFill>
                <a:latin typeface="Arial" pitchFamily="34" charset="0"/>
                <a:cs typeface="Arial" pitchFamily="34" charset="0"/>
              </a:rPr>
              <a:t> </a:t>
            </a:r>
            <a:r>
              <a:rPr lang="sk-SK" sz="6000" b="1" i="1" kern="0" spc="-300" dirty="0" smtClean="0">
                <a:ln w="18415" cmpd="sng">
                  <a:noFill/>
                  <a:prstDash val="solid"/>
                </a:ln>
                <a:solidFill>
                  <a:srgbClr val="404040"/>
                </a:solidFill>
                <a:latin typeface="Square721 BT" pitchFamily="34" charset="0"/>
              </a:rPr>
              <a:t> </a:t>
            </a:r>
            <a:endParaRPr kumimoji="0" lang="en-US" sz="11000" b="1" i="1" u="none" strike="noStrike" kern="0" cap="none" spc="-300" normalizeH="0" baseline="0" noProof="0" dirty="0" smtClean="0">
              <a:ln w="18415" cmpd="sng">
                <a:noFill/>
                <a:prstDash val="solid"/>
              </a:ln>
              <a:solidFill>
                <a:srgbClr val="404040"/>
              </a:solidFill>
              <a:uLnTx/>
              <a:uFillTx/>
              <a:latin typeface="Square721 BT" pitchFamily="34" charset="0"/>
            </a:endParaRPr>
          </a:p>
        </p:txBody>
      </p:sp>
      <p:sp>
        <p:nvSpPr>
          <p:cNvPr id="6" name="AutoShape 7"/>
          <p:cNvSpPr>
            <a:spLocks noChangeArrowheads="1"/>
          </p:cNvSpPr>
          <p:nvPr/>
        </p:nvSpPr>
        <p:spPr bwMode="auto">
          <a:xfrm flipV="1">
            <a:off x="0" y="267494"/>
            <a:ext cx="467544" cy="456406"/>
          </a:xfrm>
          <a:prstGeom prst="homePlate">
            <a:avLst>
              <a:gd name="adj" fmla="val 0"/>
            </a:avLst>
          </a:prstGeom>
          <a:solidFill>
            <a:srgbClr val="720606"/>
          </a:solidFill>
          <a:ln w="9525">
            <a:noFill/>
            <a:miter lim="800000"/>
            <a:headEnd/>
            <a:tailEnd/>
          </a:ln>
        </p:spPr>
        <p:txBody>
          <a:bodyPr vert="horz" wrap="square" lIns="91778" tIns="45894" rIns="91778" bIns="45894" numCol="1" anchor="t" anchorCtr="0" compatLnSpc="1">
            <a:prstTxWarp prst="textNoShape">
              <a:avLst/>
            </a:prstTxWarp>
          </a:bodyPr>
          <a:lstStyle/>
          <a:p>
            <a:pPr algn="ctr" defTabSz="917808" fontAlgn="base">
              <a:spcBef>
                <a:spcPct val="0"/>
              </a:spcBef>
              <a:spcAft>
                <a:spcPts val="1003"/>
              </a:spcAft>
            </a:pPr>
            <a:r>
              <a:rPr lang="sk-SK" sz="1500" b="1" dirty="0" smtClean="0">
                <a:latin typeface="Calibri" pitchFamily="34" charset="0"/>
                <a:cs typeface="Arial" pitchFamily="34" charset="0"/>
              </a:rPr>
              <a:t> </a:t>
            </a:r>
            <a:endParaRPr lang="sk-SK" sz="2000" dirty="0" smtClean="0">
              <a:latin typeface="Arial" pitchFamily="34" charset="0"/>
              <a:cs typeface="Arial" pitchFamily="34" charset="0"/>
            </a:endParaRPr>
          </a:p>
        </p:txBody>
      </p:sp>
      <p:cxnSp>
        <p:nvCxnSpPr>
          <p:cNvPr id="7" name="Rovná spojnica 6"/>
          <p:cNvCxnSpPr/>
          <p:nvPr/>
        </p:nvCxnSpPr>
        <p:spPr>
          <a:xfrm>
            <a:off x="762000" y="800100"/>
            <a:ext cx="5638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push/>
  </p:transition>
  <p:timing>
    <p:tnLst>
      <p:par>
        <p:cTn id="1" dur="indefinite" restart="never" nodeType="tmRoot"/>
      </p:par>
    </p:tnLst>
  </p:timing>
</p:sld>
</file>

<file path=ppt/theme/theme1.xml><?xml version="1.0" encoding="utf-8"?>
<a:theme xmlns:a="http://schemas.openxmlformats.org/drawingml/2006/main" name="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2175</TotalTime>
  <Words>738</Words>
  <Application>Microsoft Office PowerPoint</Application>
  <PresentationFormat>Prezentácia na obrazovke (16:9)</PresentationFormat>
  <Paragraphs>241</Paragraphs>
  <Slides>14</Slides>
  <Notes>11</Notes>
  <HiddenSlides>0</HiddenSlides>
  <MMClips>0</MMClips>
  <ScaleCrop>false</ScaleCrop>
  <HeadingPairs>
    <vt:vector size="4" baseType="variant">
      <vt:variant>
        <vt:lpstr>Motív</vt:lpstr>
      </vt:variant>
      <vt:variant>
        <vt:i4>2</vt:i4>
      </vt:variant>
      <vt:variant>
        <vt:lpstr>Nadpisy snímok</vt:lpstr>
      </vt:variant>
      <vt:variant>
        <vt:i4>14</vt:i4>
      </vt:variant>
    </vt:vector>
  </HeadingPairs>
  <TitlesOfParts>
    <vt:vector size="16" baseType="lpstr">
      <vt:lpstr>Motív Office</vt:lpstr>
      <vt:lpstr>1_Motív Office</vt:lpstr>
      <vt:lpstr>Snímka 1</vt:lpstr>
      <vt:lpstr>Snímka 2</vt:lpstr>
      <vt:lpstr>Snímka 3</vt:lpstr>
      <vt:lpstr>Snímka 4</vt:lpstr>
      <vt:lpstr>Snímka 5</vt:lpstr>
      <vt:lpstr>Snímka 6</vt:lpstr>
      <vt:lpstr>Snímka 7</vt:lpstr>
      <vt:lpstr>Snímka 8</vt:lpstr>
      <vt:lpstr>Snímka 9</vt:lpstr>
      <vt:lpstr>Snímka 10</vt:lpstr>
      <vt:lpstr>Snímka 11</vt:lpstr>
      <vt:lpstr>Snímka 12</vt:lpstr>
      <vt:lpstr>Snímka 13</vt:lpstr>
      <vt:lpstr>Snímka 14</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Snímka 1</dc:title>
  <dc:creator>Jozef89</dc:creator>
  <cp:lastModifiedBy>Jozef</cp:lastModifiedBy>
  <cp:revision>297</cp:revision>
  <dcterms:created xsi:type="dcterms:W3CDTF">2012-03-04T11:38:14Z</dcterms:created>
  <dcterms:modified xsi:type="dcterms:W3CDTF">2012-06-08T14:33:08Z</dcterms:modified>
</cp:coreProperties>
</file>